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7"/>
  </p:notesMasterIdLst>
  <p:sldIdLst>
    <p:sldId id="427" r:id="rId2"/>
    <p:sldId id="351" r:id="rId3"/>
    <p:sldId id="496" r:id="rId4"/>
    <p:sldId id="428" r:id="rId5"/>
    <p:sldId id="429" r:id="rId6"/>
    <p:sldId id="430" r:id="rId7"/>
    <p:sldId id="326" r:id="rId8"/>
    <p:sldId id="321" r:id="rId9"/>
    <p:sldId id="431" r:id="rId10"/>
    <p:sldId id="332" r:id="rId11"/>
    <p:sldId id="345" r:id="rId12"/>
    <p:sldId id="330" r:id="rId13"/>
    <p:sldId id="307" r:id="rId14"/>
    <p:sldId id="308" r:id="rId15"/>
    <p:sldId id="497" r:id="rId16"/>
    <p:sldId id="513" r:id="rId17"/>
    <p:sldId id="514" r:id="rId18"/>
    <p:sldId id="515" r:id="rId19"/>
    <p:sldId id="453" r:id="rId20"/>
    <p:sldId id="374" r:id="rId21"/>
    <p:sldId id="494" r:id="rId22"/>
    <p:sldId id="516" r:id="rId23"/>
    <p:sldId id="498" r:id="rId24"/>
    <p:sldId id="533" r:id="rId25"/>
    <p:sldId id="534" r:id="rId26"/>
    <p:sldId id="499" r:id="rId27"/>
    <p:sldId id="537" r:id="rId28"/>
    <p:sldId id="517" r:id="rId29"/>
    <p:sldId id="387" r:id="rId30"/>
    <p:sldId id="388" r:id="rId31"/>
    <p:sldId id="450" r:id="rId32"/>
    <p:sldId id="390" r:id="rId33"/>
    <p:sldId id="391" r:id="rId34"/>
    <p:sldId id="500" r:id="rId35"/>
    <p:sldId id="519" r:id="rId36"/>
    <p:sldId id="520" r:id="rId37"/>
    <p:sldId id="536" r:id="rId38"/>
    <p:sldId id="501" r:id="rId39"/>
    <p:sldId id="478" r:id="rId40"/>
    <p:sldId id="502" r:id="rId41"/>
    <p:sldId id="521" r:id="rId42"/>
    <p:sldId id="522" r:id="rId43"/>
    <p:sldId id="482" r:id="rId44"/>
    <p:sldId id="503" r:id="rId45"/>
    <p:sldId id="484" r:id="rId4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F1F1"/>
    <a:srgbClr val="C5DCF1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996" autoAdjust="0"/>
    <p:restoredTop sz="94660"/>
  </p:normalViewPr>
  <p:slideViewPr>
    <p:cSldViewPr snapToGrid="0">
      <p:cViewPr>
        <p:scale>
          <a:sx n="125" d="100"/>
          <a:sy n="125" d="100"/>
        </p:scale>
        <p:origin x="2117" y="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487622774424244E-2"/>
          <c:y val="3.3092482216799071E-2"/>
          <c:w val="0.95416666666666672"/>
          <c:h val="0.9312500000000000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2540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0</c:v>
                </c:pt>
                <c:pt idx="1">
                  <c:v>6.2831853071795868E-2</c:v>
                </c:pt>
                <c:pt idx="2">
                  <c:v>0.12566370614359174</c:v>
                </c:pt>
                <c:pt idx="3">
                  <c:v>0.18849555921538758</c:v>
                </c:pt>
                <c:pt idx="4">
                  <c:v>0.25132741228718347</c:v>
                </c:pt>
                <c:pt idx="5">
                  <c:v>0.31415926535897931</c:v>
                </c:pt>
                <c:pt idx="6">
                  <c:v>0.37699111843077515</c:v>
                </c:pt>
                <c:pt idx="7">
                  <c:v>0.43982297150257105</c:v>
                </c:pt>
                <c:pt idx="8">
                  <c:v>0.50265482457436694</c:v>
                </c:pt>
                <c:pt idx="9">
                  <c:v>0.56548667764616278</c:v>
                </c:pt>
                <c:pt idx="10">
                  <c:v>0.62831853071795862</c:v>
                </c:pt>
                <c:pt idx="11">
                  <c:v>0.69115038378975446</c:v>
                </c:pt>
                <c:pt idx="12">
                  <c:v>0.7539822368615503</c:v>
                </c:pt>
                <c:pt idx="13">
                  <c:v>0.81681408993334625</c:v>
                </c:pt>
                <c:pt idx="14">
                  <c:v>0.87964594300514209</c:v>
                </c:pt>
                <c:pt idx="15">
                  <c:v>0.94247779607693782</c:v>
                </c:pt>
                <c:pt idx="16">
                  <c:v>1.0053096491487339</c:v>
                </c:pt>
                <c:pt idx="17">
                  <c:v>1.0681415022205298</c:v>
                </c:pt>
                <c:pt idx="18">
                  <c:v>1.1309733552923256</c:v>
                </c:pt>
                <c:pt idx="19">
                  <c:v>1.1938052083641213</c:v>
                </c:pt>
                <c:pt idx="20">
                  <c:v>1.2566370614359172</c:v>
                </c:pt>
                <c:pt idx="21">
                  <c:v>1.3194689145077132</c:v>
                </c:pt>
                <c:pt idx="22">
                  <c:v>1.3823007675795089</c:v>
                </c:pt>
                <c:pt idx="23">
                  <c:v>1.4451326206513047</c:v>
                </c:pt>
                <c:pt idx="24">
                  <c:v>1.5079644737231006</c:v>
                </c:pt>
                <c:pt idx="25">
                  <c:v>1.5707963267948966</c:v>
                </c:pt>
                <c:pt idx="26">
                  <c:v>1.6336281798666925</c:v>
                </c:pt>
                <c:pt idx="27">
                  <c:v>1.6964600329384882</c:v>
                </c:pt>
                <c:pt idx="28">
                  <c:v>1.7592918860102842</c:v>
                </c:pt>
                <c:pt idx="29">
                  <c:v>1.8221237390820801</c:v>
                </c:pt>
                <c:pt idx="30">
                  <c:v>1.8849555921538756</c:v>
                </c:pt>
                <c:pt idx="31">
                  <c:v>1.9477874452256716</c:v>
                </c:pt>
                <c:pt idx="32">
                  <c:v>2.0106192982974678</c:v>
                </c:pt>
                <c:pt idx="33">
                  <c:v>2.0734511513692637</c:v>
                </c:pt>
                <c:pt idx="34">
                  <c:v>2.1362830044410597</c:v>
                </c:pt>
                <c:pt idx="35">
                  <c:v>2.1991148575128552</c:v>
                </c:pt>
                <c:pt idx="36">
                  <c:v>2.2619467105846511</c:v>
                </c:pt>
                <c:pt idx="37">
                  <c:v>2.3247785636564471</c:v>
                </c:pt>
                <c:pt idx="38">
                  <c:v>2.3876104167282426</c:v>
                </c:pt>
                <c:pt idx="39">
                  <c:v>2.4504422698000385</c:v>
                </c:pt>
                <c:pt idx="40">
                  <c:v>2.5132741228718345</c:v>
                </c:pt>
                <c:pt idx="41">
                  <c:v>2.57610597594363</c:v>
                </c:pt>
                <c:pt idx="42">
                  <c:v>2.6389378290154264</c:v>
                </c:pt>
                <c:pt idx="43">
                  <c:v>2.7017696820872219</c:v>
                </c:pt>
                <c:pt idx="44">
                  <c:v>2.7646015351590179</c:v>
                </c:pt>
                <c:pt idx="45">
                  <c:v>2.8274333882308138</c:v>
                </c:pt>
                <c:pt idx="46">
                  <c:v>2.8902652413026093</c:v>
                </c:pt>
                <c:pt idx="47">
                  <c:v>2.9530970943744057</c:v>
                </c:pt>
                <c:pt idx="48">
                  <c:v>3.0159289474462012</c:v>
                </c:pt>
                <c:pt idx="49">
                  <c:v>3.0787608005179972</c:v>
                </c:pt>
                <c:pt idx="50">
                  <c:v>3.1415926535897931</c:v>
                </c:pt>
                <c:pt idx="51">
                  <c:v>3.2044245066615891</c:v>
                </c:pt>
                <c:pt idx="52">
                  <c:v>3.267256359733385</c:v>
                </c:pt>
                <c:pt idx="53">
                  <c:v>3.330088212805181</c:v>
                </c:pt>
                <c:pt idx="54">
                  <c:v>3.3929200658769765</c:v>
                </c:pt>
                <c:pt idx="55">
                  <c:v>3.4557519189487724</c:v>
                </c:pt>
                <c:pt idx="56">
                  <c:v>3.5185837720205684</c:v>
                </c:pt>
                <c:pt idx="57">
                  <c:v>3.5814156250923639</c:v>
                </c:pt>
                <c:pt idx="58">
                  <c:v>3.6442474781641603</c:v>
                </c:pt>
                <c:pt idx="59">
                  <c:v>3.7070793312359558</c:v>
                </c:pt>
                <c:pt idx="60">
                  <c:v>3.7699111843077513</c:v>
                </c:pt>
                <c:pt idx="61">
                  <c:v>3.8327430373795477</c:v>
                </c:pt>
                <c:pt idx="62">
                  <c:v>3.8955748904513432</c:v>
                </c:pt>
                <c:pt idx="63">
                  <c:v>3.9584067435231396</c:v>
                </c:pt>
                <c:pt idx="64">
                  <c:v>4.0212385965949355</c:v>
                </c:pt>
                <c:pt idx="65">
                  <c:v>4.0840704496667311</c:v>
                </c:pt>
                <c:pt idx="66">
                  <c:v>4.1469023027385274</c:v>
                </c:pt>
                <c:pt idx="67">
                  <c:v>4.209734155810323</c:v>
                </c:pt>
                <c:pt idx="68">
                  <c:v>4.2725660088821193</c:v>
                </c:pt>
                <c:pt idx="69">
                  <c:v>4.3353978619539149</c:v>
                </c:pt>
                <c:pt idx="70">
                  <c:v>4.3982297150257104</c:v>
                </c:pt>
                <c:pt idx="71">
                  <c:v>4.4610615680975068</c:v>
                </c:pt>
                <c:pt idx="72">
                  <c:v>4.5238934211693023</c:v>
                </c:pt>
                <c:pt idx="73">
                  <c:v>4.5867252742410978</c:v>
                </c:pt>
                <c:pt idx="74">
                  <c:v>4.6495571273128942</c:v>
                </c:pt>
                <c:pt idx="75">
                  <c:v>4.7123889803846897</c:v>
                </c:pt>
                <c:pt idx="76">
                  <c:v>4.7752208334564852</c:v>
                </c:pt>
                <c:pt idx="77">
                  <c:v>4.8380526865282816</c:v>
                </c:pt>
                <c:pt idx="78">
                  <c:v>4.9008845396000771</c:v>
                </c:pt>
                <c:pt idx="79">
                  <c:v>4.9637163926718735</c:v>
                </c:pt>
                <c:pt idx="80">
                  <c:v>5.026548245743669</c:v>
                </c:pt>
                <c:pt idx="81">
                  <c:v>5.0893800988154645</c:v>
                </c:pt>
                <c:pt idx="82">
                  <c:v>5.15221195188726</c:v>
                </c:pt>
                <c:pt idx="83">
                  <c:v>5.2150438049590573</c:v>
                </c:pt>
                <c:pt idx="84">
                  <c:v>5.2778756580308528</c:v>
                </c:pt>
                <c:pt idx="85">
                  <c:v>5.3407075111026483</c:v>
                </c:pt>
                <c:pt idx="86">
                  <c:v>5.4035393641744438</c:v>
                </c:pt>
                <c:pt idx="87">
                  <c:v>5.4663712172462393</c:v>
                </c:pt>
                <c:pt idx="88">
                  <c:v>5.5292030703180357</c:v>
                </c:pt>
                <c:pt idx="89">
                  <c:v>5.5920349233898321</c:v>
                </c:pt>
                <c:pt idx="90">
                  <c:v>5.6548667764616276</c:v>
                </c:pt>
                <c:pt idx="91">
                  <c:v>5.7176986295334231</c:v>
                </c:pt>
                <c:pt idx="92">
                  <c:v>5.7805304826052186</c:v>
                </c:pt>
                <c:pt idx="93">
                  <c:v>5.843362335677015</c:v>
                </c:pt>
                <c:pt idx="94">
                  <c:v>5.9061941887488114</c:v>
                </c:pt>
                <c:pt idx="95">
                  <c:v>5.9690260418206069</c:v>
                </c:pt>
                <c:pt idx="96">
                  <c:v>6.0318578948924024</c:v>
                </c:pt>
                <c:pt idx="97">
                  <c:v>6.0946897479641988</c:v>
                </c:pt>
                <c:pt idx="98">
                  <c:v>6.1575216010359943</c:v>
                </c:pt>
                <c:pt idx="99">
                  <c:v>6.2203534541077907</c:v>
                </c:pt>
                <c:pt idx="100">
                  <c:v>6.2831853071795862</c:v>
                </c:pt>
              </c:numCache>
            </c:numRef>
          </c:xVal>
          <c:yVal>
            <c:numRef>
              <c:f>Sheet1!$B$2:$B$102</c:f>
              <c:numCache>
                <c:formatCode>General</c:formatCode>
                <c:ptCount val="101"/>
                <c:pt idx="0">
                  <c:v>0</c:v>
                </c:pt>
                <c:pt idx="1">
                  <c:v>0.62790519529313371</c:v>
                </c:pt>
                <c:pt idx="2">
                  <c:v>1.2533323356430426</c:v>
                </c:pt>
                <c:pt idx="3">
                  <c:v>1.873813145857246</c:v>
                </c:pt>
                <c:pt idx="4">
                  <c:v>2.4868988716485481</c:v>
                </c:pt>
                <c:pt idx="5">
                  <c:v>3.0901699437494741</c:v>
                </c:pt>
                <c:pt idx="6">
                  <c:v>3.6812455268467792</c:v>
                </c:pt>
                <c:pt idx="7">
                  <c:v>4.257792915650727</c:v>
                </c:pt>
                <c:pt idx="8">
                  <c:v>4.817536741017153</c:v>
                </c:pt>
                <c:pt idx="9">
                  <c:v>5.3582679497899663</c:v>
                </c:pt>
                <c:pt idx="10">
                  <c:v>5.8778525229247318</c:v>
                </c:pt>
                <c:pt idx="11">
                  <c:v>6.3742398974868966</c:v>
                </c:pt>
                <c:pt idx="12">
                  <c:v>6.8454710592868864</c:v>
                </c:pt>
                <c:pt idx="13">
                  <c:v>7.289686274214116</c:v>
                </c:pt>
                <c:pt idx="14">
                  <c:v>7.7051324277578921</c:v>
                </c:pt>
                <c:pt idx="15">
                  <c:v>8.0901699437494727</c:v>
                </c:pt>
                <c:pt idx="16">
                  <c:v>8.4432792550201512</c:v>
                </c:pt>
                <c:pt idx="17">
                  <c:v>8.7630668004386365</c:v>
                </c:pt>
                <c:pt idx="18">
                  <c:v>9.0482705246601967</c:v>
                </c:pt>
                <c:pt idx="19">
                  <c:v>9.2977648588825126</c:v>
                </c:pt>
                <c:pt idx="20">
                  <c:v>9.5105651629515346</c:v>
                </c:pt>
                <c:pt idx="21">
                  <c:v>9.6858316112863108</c:v>
                </c:pt>
                <c:pt idx="22">
                  <c:v>9.8228725072868865</c:v>
                </c:pt>
                <c:pt idx="23">
                  <c:v>9.9211470131447772</c:v>
                </c:pt>
                <c:pt idx="24">
                  <c:v>9.980267284282716</c:v>
                </c:pt>
                <c:pt idx="25">
                  <c:v>10</c:v>
                </c:pt>
                <c:pt idx="26">
                  <c:v>9.980267284282716</c:v>
                </c:pt>
                <c:pt idx="27">
                  <c:v>9.921147013144779</c:v>
                </c:pt>
                <c:pt idx="28">
                  <c:v>9.8228725072868865</c:v>
                </c:pt>
                <c:pt idx="29">
                  <c:v>9.6858316112863108</c:v>
                </c:pt>
                <c:pt idx="30">
                  <c:v>9.5105651629515364</c:v>
                </c:pt>
                <c:pt idx="31">
                  <c:v>9.2977648588825144</c:v>
                </c:pt>
                <c:pt idx="32">
                  <c:v>9.0482705246601949</c:v>
                </c:pt>
                <c:pt idx="33">
                  <c:v>8.7630668004386347</c:v>
                </c:pt>
                <c:pt idx="34">
                  <c:v>8.4432792550201494</c:v>
                </c:pt>
                <c:pt idx="35">
                  <c:v>8.0901699437494745</c:v>
                </c:pt>
                <c:pt idx="36">
                  <c:v>7.7051324277578921</c:v>
                </c:pt>
                <c:pt idx="37">
                  <c:v>7.2896862742141142</c:v>
                </c:pt>
                <c:pt idx="38">
                  <c:v>6.8454710592868881</c:v>
                </c:pt>
                <c:pt idx="39">
                  <c:v>6.3742398974868983</c:v>
                </c:pt>
                <c:pt idx="40">
                  <c:v>5.8778525229247327</c:v>
                </c:pt>
                <c:pt idx="41">
                  <c:v>5.3582679497899699</c:v>
                </c:pt>
                <c:pt idx="42">
                  <c:v>4.8175367410171521</c:v>
                </c:pt>
                <c:pt idx="43">
                  <c:v>4.2577929156507288</c:v>
                </c:pt>
                <c:pt idx="44">
                  <c:v>3.6812455268467814</c:v>
                </c:pt>
                <c:pt idx="45">
                  <c:v>3.090169943749475</c:v>
                </c:pt>
                <c:pt idx="46">
                  <c:v>2.4868988716485525</c:v>
                </c:pt>
                <c:pt idx="47">
                  <c:v>1.8738131458572458</c:v>
                </c:pt>
                <c:pt idx="48">
                  <c:v>1.2533323356430452</c:v>
                </c:pt>
                <c:pt idx="49">
                  <c:v>0.62790519529313582</c:v>
                </c:pt>
                <c:pt idx="50">
                  <c:v>1.22514845490862E-15</c:v>
                </c:pt>
                <c:pt idx="51">
                  <c:v>0.62790519529313349</c:v>
                </c:pt>
                <c:pt idx="52">
                  <c:v>1.2533323356430428</c:v>
                </c:pt>
                <c:pt idx="53">
                  <c:v>1.8738131458572478</c:v>
                </c:pt>
                <c:pt idx="54">
                  <c:v>2.4868988716485458</c:v>
                </c:pt>
                <c:pt idx="55">
                  <c:v>3.0901699437494727</c:v>
                </c:pt>
                <c:pt idx="56">
                  <c:v>3.6812455268467792</c:v>
                </c:pt>
                <c:pt idx="57">
                  <c:v>4.2577929156507226</c:v>
                </c:pt>
                <c:pt idx="58">
                  <c:v>4.8175367410171539</c:v>
                </c:pt>
                <c:pt idx="59">
                  <c:v>5.3582679497899646</c:v>
                </c:pt>
                <c:pt idx="60">
                  <c:v>5.8778525229247265</c:v>
                </c:pt>
                <c:pt idx="61">
                  <c:v>6.3742398974868966</c:v>
                </c:pt>
                <c:pt idx="62">
                  <c:v>6.8454710592868837</c:v>
                </c:pt>
                <c:pt idx="63">
                  <c:v>7.289686274214116</c:v>
                </c:pt>
                <c:pt idx="64">
                  <c:v>7.7051324277578939</c:v>
                </c:pt>
                <c:pt idx="65">
                  <c:v>8.0901699437494727</c:v>
                </c:pt>
                <c:pt idx="66">
                  <c:v>8.443279255020153</c:v>
                </c:pt>
                <c:pt idx="67">
                  <c:v>8.7630668004386365</c:v>
                </c:pt>
                <c:pt idx="68">
                  <c:v>9.0482705246601984</c:v>
                </c:pt>
                <c:pt idx="69">
                  <c:v>9.2977648588825144</c:v>
                </c:pt>
                <c:pt idx="70">
                  <c:v>9.5105651629515346</c:v>
                </c:pt>
                <c:pt idx="71">
                  <c:v>9.6858316112863125</c:v>
                </c:pt>
                <c:pt idx="72">
                  <c:v>9.8228725072868865</c:v>
                </c:pt>
                <c:pt idx="73">
                  <c:v>9.9211470131447772</c:v>
                </c:pt>
                <c:pt idx="74">
                  <c:v>9.980267284282716</c:v>
                </c:pt>
                <c:pt idx="75">
                  <c:v>10</c:v>
                </c:pt>
                <c:pt idx="76">
                  <c:v>9.980267284282716</c:v>
                </c:pt>
                <c:pt idx="77">
                  <c:v>9.921147013144779</c:v>
                </c:pt>
                <c:pt idx="78">
                  <c:v>9.8228725072868865</c:v>
                </c:pt>
                <c:pt idx="79">
                  <c:v>9.6858316112863108</c:v>
                </c:pt>
                <c:pt idx="80">
                  <c:v>9.5105651629515364</c:v>
                </c:pt>
                <c:pt idx="81">
                  <c:v>9.2977648588825161</c:v>
                </c:pt>
                <c:pt idx="82">
                  <c:v>9.0482705246601984</c:v>
                </c:pt>
                <c:pt idx="83">
                  <c:v>8.763066800438633</c:v>
                </c:pt>
                <c:pt idx="84">
                  <c:v>8.4432792550201494</c:v>
                </c:pt>
                <c:pt idx="85">
                  <c:v>8.0901699437494763</c:v>
                </c:pt>
                <c:pt idx="86">
                  <c:v>7.7051324277578956</c:v>
                </c:pt>
                <c:pt idx="87">
                  <c:v>7.2896862742141213</c:v>
                </c:pt>
                <c:pt idx="88">
                  <c:v>6.8454710592868899</c:v>
                </c:pt>
                <c:pt idx="89">
                  <c:v>6.3742398974868966</c:v>
                </c:pt>
                <c:pt idx="90">
                  <c:v>5.8778525229247336</c:v>
                </c:pt>
                <c:pt idx="91">
                  <c:v>5.3582679497899708</c:v>
                </c:pt>
                <c:pt idx="92">
                  <c:v>4.817536741017161</c:v>
                </c:pt>
                <c:pt idx="93">
                  <c:v>4.2577929156507297</c:v>
                </c:pt>
                <c:pt idx="94">
                  <c:v>3.6812455268467787</c:v>
                </c:pt>
                <c:pt idx="95">
                  <c:v>3.0901699437494763</c:v>
                </c:pt>
                <c:pt idx="96">
                  <c:v>2.4868988716485534</c:v>
                </c:pt>
                <c:pt idx="97">
                  <c:v>1.8738131458572469</c:v>
                </c:pt>
                <c:pt idx="98">
                  <c:v>1.2533323356430466</c:v>
                </c:pt>
                <c:pt idx="99">
                  <c:v>0.6279051952931326</c:v>
                </c:pt>
                <c:pt idx="100">
                  <c:v>2.45029690981724E-15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A761-44C7-80FE-69C2F2940D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0752088"/>
        <c:axId val="240752480"/>
      </c:scatterChart>
      <c:valAx>
        <c:axId val="240752088"/>
        <c:scaling>
          <c:orientation val="minMax"/>
          <c:max val="6.7"/>
          <c:min val="0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>
            <a:solidFill>
              <a:schemeClr val="tx1"/>
            </a:solidFill>
            <a:tailEnd type="triangle" w="med" len="lg"/>
          </a:ln>
        </c:spPr>
        <c:crossAx val="240752480"/>
        <c:crossesAt val="0"/>
        <c:crossBetween val="midCat"/>
        <c:majorUnit val="0.1"/>
        <c:minorUnit val="0.1"/>
      </c:valAx>
      <c:valAx>
        <c:axId val="240752480"/>
        <c:scaling>
          <c:orientation val="minMax"/>
          <c:max val="12"/>
          <c:min val="0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12700">
            <a:solidFill>
              <a:schemeClr val="tx1"/>
            </a:solidFill>
            <a:tailEnd type="triangle" w="med" len="lg"/>
          </a:ln>
        </c:spPr>
        <c:crossAx val="240752088"/>
        <c:crossesAt val="0"/>
        <c:crossBetween val="midCat"/>
        <c:majorUnit val="0.1"/>
        <c:minorUnit val="0.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chemeClr val="bg1"/>
    </a:solidFill>
    <a:ln>
      <a:noFill/>
    </a:ln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487622774424244E-2"/>
          <c:y val="3.3092482216799071E-2"/>
          <c:w val="0.95416666666666672"/>
          <c:h val="0.93125000000000002"/>
        </c:manualLayout>
      </c:layout>
      <c:scatterChart>
        <c:scatterStyle val="smoothMarker"/>
        <c:varyColors val="0"/>
        <c:ser>
          <c:idx val="3"/>
          <c:order val="0"/>
          <c:tx>
            <c:strRef>
              <c:f>Sheet1!$E$1</c:f>
              <c:strCache>
                <c:ptCount val="1"/>
                <c:pt idx="0">
                  <c:v>Y-Values</c:v>
                </c:pt>
              </c:strCache>
            </c:strRef>
          </c:tx>
          <c:spPr>
            <a:ln w="2540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0</c:v>
                </c:pt>
                <c:pt idx="1">
                  <c:v>6.2831853071795868E-2</c:v>
                </c:pt>
                <c:pt idx="2">
                  <c:v>0.12566370614359174</c:v>
                </c:pt>
                <c:pt idx="3">
                  <c:v>0.18849555921538758</c:v>
                </c:pt>
                <c:pt idx="4">
                  <c:v>0.25132741228718347</c:v>
                </c:pt>
                <c:pt idx="5">
                  <c:v>0.31415926535897931</c:v>
                </c:pt>
                <c:pt idx="6">
                  <c:v>0.37699111843077515</c:v>
                </c:pt>
                <c:pt idx="7">
                  <c:v>0.43982297150257105</c:v>
                </c:pt>
                <c:pt idx="8">
                  <c:v>0.50265482457436694</c:v>
                </c:pt>
                <c:pt idx="9">
                  <c:v>0.56548667764616278</c:v>
                </c:pt>
                <c:pt idx="10">
                  <c:v>0.62831853071795862</c:v>
                </c:pt>
                <c:pt idx="11">
                  <c:v>0.69115038378975446</c:v>
                </c:pt>
                <c:pt idx="12">
                  <c:v>0.7539822368615503</c:v>
                </c:pt>
                <c:pt idx="13">
                  <c:v>0.81681408993334625</c:v>
                </c:pt>
                <c:pt idx="14">
                  <c:v>0.87964594300514209</c:v>
                </c:pt>
                <c:pt idx="15">
                  <c:v>0.94247779607693782</c:v>
                </c:pt>
                <c:pt idx="16">
                  <c:v>1.0053096491487339</c:v>
                </c:pt>
                <c:pt idx="17">
                  <c:v>1.0681415022205298</c:v>
                </c:pt>
                <c:pt idx="18">
                  <c:v>1.1309733552923256</c:v>
                </c:pt>
                <c:pt idx="19">
                  <c:v>1.1938052083641213</c:v>
                </c:pt>
                <c:pt idx="20">
                  <c:v>1.2566370614359172</c:v>
                </c:pt>
                <c:pt idx="21">
                  <c:v>1.3194689145077132</c:v>
                </c:pt>
                <c:pt idx="22">
                  <c:v>1.3823007675795089</c:v>
                </c:pt>
                <c:pt idx="23">
                  <c:v>1.4451326206513047</c:v>
                </c:pt>
                <c:pt idx="24">
                  <c:v>1.5079644737231006</c:v>
                </c:pt>
                <c:pt idx="25">
                  <c:v>1.5707963267948966</c:v>
                </c:pt>
                <c:pt idx="26">
                  <c:v>1.6336281798666925</c:v>
                </c:pt>
                <c:pt idx="27">
                  <c:v>1.6964600329384882</c:v>
                </c:pt>
                <c:pt idx="28">
                  <c:v>1.7592918860102842</c:v>
                </c:pt>
                <c:pt idx="29">
                  <c:v>1.8221237390820801</c:v>
                </c:pt>
                <c:pt idx="30">
                  <c:v>1.8849555921538756</c:v>
                </c:pt>
                <c:pt idx="31">
                  <c:v>1.9477874452256716</c:v>
                </c:pt>
                <c:pt idx="32">
                  <c:v>2.0106192982974678</c:v>
                </c:pt>
                <c:pt idx="33">
                  <c:v>2.0734511513692637</c:v>
                </c:pt>
                <c:pt idx="34">
                  <c:v>2.1362830044410597</c:v>
                </c:pt>
                <c:pt idx="35">
                  <c:v>2.1991148575128552</c:v>
                </c:pt>
                <c:pt idx="36">
                  <c:v>2.2619467105846511</c:v>
                </c:pt>
                <c:pt idx="37">
                  <c:v>2.3247785636564471</c:v>
                </c:pt>
                <c:pt idx="38">
                  <c:v>2.3876104167282426</c:v>
                </c:pt>
                <c:pt idx="39">
                  <c:v>2.4504422698000385</c:v>
                </c:pt>
                <c:pt idx="40">
                  <c:v>2.5132741228718345</c:v>
                </c:pt>
                <c:pt idx="41">
                  <c:v>2.57610597594363</c:v>
                </c:pt>
                <c:pt idx="42">
                  <c:v>2.6389378290154264</c:v>
                </c:pt>
                <c:pt idx="43">
                  <c:v>2.7017696820872219</c:v>
                </c:pt>
                <c:pt idx="44">
                  <c:v>2.7646015351590179</c:v>
                </c:pt>
                <c:pt idx="45">
                  <c:v>2.8274333882308138</c:v>
                </c:pt>
                <c:pt idx="46">
                  <c:v>2.8902652413026093</c:v>
                </c:pt>
                <c:pt idx="47">
                  <c:v>2.9530970943744057</c:v>
                </c:pt>
                <c:pt idx="48">
                  <c:v>3.0159289474462012</c:v>
                </c:pt>
                <c:pt idx="49">
                  <c:v>3.0787608005179972</c:v>
                </c:pt>
                <c:pt idx="50">
                  <c:v>3.1415926535897931</c:v>
                </c:pt>
                <c:pt idx="51">
                  <c:v>3.2044245066615891</c:v>
                </c:pt>
                <c:pt idx="52">
                  <c:v>3.267256359733385</c:v>
                </c:pt>
                <c:pt idx="53">
                  <c:v>3.330088212805181</c:v>
                </c:pt>
                <c:pt idx="54">
                  <c:v>3.3929200658769765</c:v>
                </c:pt>
                <c:pt idx="55">
                  <c:v>3.4557519189487724</c:v>
                </c:pt>
                <c:pt idx="56">
                  <c:v>3.5185837720205684</c:v>
                </c:pt>
                <c:pt idx="57">
                  <c:v>3.5814156250923639</c:v>
                </c:pt>
                <c:pt idx="58">
                  <c:v>3.6442474781641603</c:v>
                </c:pt>
                <c:pt idx="59">
                  <c:v>3.7070793312359558</c:v>
                </c:pt>
                <c:pt idx="60">
                  <c:v>3.7699111843077513</c:v>
                </c:pt>
                <c:pt idx="61">
                  <c:v>3.8327430373795477</c:v>
                </c:pt>
                <c:pt idx="62">
                  <c:v>3.8955748904513432</c:v>
                </c:pt>
                <c:pt idx="63">
                  <c:v>3.9584067435231396</c:v>
                </c:pt>
                <c:pt idx="64">
                  <c:v>4.0212385965949355</c:v>
                </c:pt>
                <c:pt idx="65">
                  <c:v>4.0840704496667311</c:v>
                </c:pt>
                <c:pt idx="66">
                  <c:v>4.1469023027385274</c:v>
                </c:pt>
                <c:pt idx="67">
                  <c:v>4.209734155810323</c:v>
                </c:pt>
                <c:pt idx="68">
                  <c:v>4.2725660088821193</c:v>
                </c:pt>
                <c:pt idx="69">
                  <c:v>4.3353978619539149</c:v>
                </c:pt>
                <c:pt idx="70">
                  <c:v>4.3982297150257104</c:v>
                </c:pt>
                <c:pt idx="71">
                  <c:v>4.4610615680975068</c:v>
                </c:pt>
                <c:pt idx="72">
                  <c:v>4.5238934211693023</c:v>
                </c:pt>
                <c:pt idx="73">
                  <c:v>4.5867252742410978</c:v>
                </c:pt>
                <c:pt idx="74">
                  <c:v>4.6495571273128942</c:v>
                </c:pt>
                <c:pt idx="75">
                  <c:v>4.7123889803846897</c:v>
                </c:pt>
                <c:pt idx="76">
                  <c:v>4.7752208334564852</c:v>
                </c:pt>
                <c:pt idx="77">
                  <c:v>4.8380526865282816</c:v>
                </c:pt>
                <c:pt idx="78">
                  <c:v>4.9008845396000771</c:v>
                </c:pt>
                <c:pt idx="79">
                  <c:v>4.9637163926718735</c:v>
                </c:pt>
                <c:pt idx="80">
                  <c:v>5.026548245743669</c:v>
                </c:pt>
                <c:pt idx="81">
                  <c:v>5.0893800988154645</c:v>
                </c:pt>
                <c:pt idx="82">
                  <c:v>5.15221195188726</c:v>
                </c:pt>
                <c:pt idx="83">
                  <c:v>5.2150438049590573</c:v>
                </c:pt>
                <c:pt idx="84">
                  <c:v>5.2778756580308528</c:v>
                </c:pt>
                <c:pt idx="85">
                  <c:v>5.3407075111026483</c:v>
                </c:pt>
                <c:pt idx="86">
                  <c:v>5.4035393641744438</c:v>
                </c:pt>
                <c:pt idx="87">
                  <c:v>5.4663712172462393</c:v>
                </c:pt>
                <c:pt idx="88">
                  <c:v>5.5292030703180357</c:v>
                </c:pt>
                <c:pt idx="89">
                  <c:v>5.5920349233898321</c:v>
                </c:pt>
                <c:pt idx="90">
                  <c:v>5.6548667764616276</c:v>
                </c:pt>
                <c:pt idx="91">
                  <c:v>5.7176986295334231</c:v>
                </c:pt>
                <c:pt idx="92">
                  <c:v>5.7805304826052186</c:v>
                </c:pt>
                <c:pt idx="93">
                  <c:v>5.843362335677015</c:v>
                </c:pt>
                <c:pt idx="94">
                  <c:v>5.9061941887488114</c:v>
                </c:pt>
                <c:pt idx="95">
                  <c:v>5.9690260418206069</c:v>
                </c:pt>
                <c:pt idx="96">
                  <c:v>6.0318578948924024</c:v>
                </c:pt>
                <c:pt idx="97">
                  <c:v>6.0946897479641988</c:v>
                </c:pt>
                <c:pt idx="98">
                  <c:v>6.1575216010359943</c:v>
                </c:pt>
                <c:pt idx="99">
                  <c:v>6.2203534541077907</c:v>
                </c:pt>
                <c:pt idx="100">
                  <c:v>6.2831853071795862</c:v>
                </c:pt>
              </c:numCache>
            </c:numRef>
          </c:xVal>
          <c:yVal>
            <c:numRef>
              <c:f>Sheet1!$E$2:$E$102</c:f>
              <c:numCache>
                <c:formatCode>General</c:formatCode>
                <c:ptCount val="101"/>
                <c:pt idx="0">
                  <c:v>8.6602540378443873</c:v>
                </c:pt>
                <c:pt idx="1">
                  <c:v>8.9571176023941295</c:v>
                </c:pt>
                <c:pt idx="2">
                  <c:v>9.2186315158850061</c:v>
                </c:pt>
                <c:pt idx="3">
                  <c:v>9.4437637023748113</c:v>
                </c:pt>
                <c:pt idx="4">
                  <c:v>9.6316256679765822</c:v>
                </c:pt>
                <c:pt idx="5">
                  <c:v>9.7814760073380569</c:v>
                </c:pt>
                <c:pt idx="6">
                  <c:v>9.8927233296298827</c:v>
                </c:pt>
                <c:pt idx="7">
                  <c:v>9.9649285924950437</c:v>
                </c:pt>
                <c:pt idx="8">
                  <c:v>9.9978068347484559</c:v>
                </c:pt>
                <c:pt idx="9">
                  <c:v>9.9912283009885847</c:v>
                </c:pt>
                <c:pt idx="10">
                  <c:v>9.9452189536827333</c:v>
                </c:pt>
                <c:pt idx="11">
                  <c:v>9.859960370705048</c:v>
                </c:pt>
                <c:pt idx="12">
                  <c:v>9.7357890287316025</c:v>
                </c:pt>
                <c:pt idx="13">
                  <c:v>9.5731949753206731</c:v>
                </c:pt>
                <c:pt idx="14">
                  <c:v>9.3728198949189139</c:v>
                </c:pt>
                <c:pt idx="15">
                  <c:v>9.1354545764260084</c:v>
                </c:pt>
                <c:pt idx="16">
                  <c:v>8.8620357923121453</c:v>
                </c:pt>
                <c:pt idx="17">
                  <c:v>8.7630668004386365</c:v>
                </c:pt>
                <c:pt idx="18">
                  <c:v>9.0482705246601967</c:v>
                </c:pt>
                <c:pt idx="19">
                  <c:v>9.2977648588825126</c:v>
                </c:pt>
                <c:pt idx="20">
                  <c:v>9.5105651629515346</c:v>
                </c:pt>
                <c:pt idx="21">
                  <c:v>9.6858316112863108</c:v>
                </c:pt>
                <c:pt idx="22">
                  <c:v>9.8228725072868865</c:v>
                </c:pt>
                <c:pt idx="23">
                  <c:v>9.9211470131447772</c:v>
                </c:pt>
                <c:pt idx="24">
                  <c:v>9.980267284282716</c:v>
                </c:pt>
                <c:pt idx="25">
                  <c:v>10</c:v>
                </c:pt>
                <c:pt idx="26">
                  <c:v>9.980267284282716</c:v>
                </c:pt>
                <c:pt idx="27">
                  <c:v>9.921147013144779</c:v>
                </c:pt>
                <c:pt idx="28">
                  <c:v>9.8228725072868865</c:v>
                </c:pt>
                <c:pt idx="29">
                  <c:v>9.6858316112863108</c:v>
                </c:pt>
                <c:pt idx="30">
                  <c:v>9.5105651629515364</c:v>
                </c:pt>
                <c:pt idx="31">
                  <c:v>9.2977648588825144</c:v>
                </c:pt>
                <c:pt idx="32">
                  <c:v>9.0482705246601949</c:v>
                </c:pt>
                <c:pt idx="33">
                  <c:v>8.7630668004386347</c:v>
                </c:pt>
                <c:pt idx="34">
                  <c:v>8.8620357923121453</c:v>
                </c:pt>
                <c:pt idx="35">
                  <c:v>9.1354545764260049</c:v>
                </c:pt>
                <c:pt idx="36">
                  <c:v>9.3728198949189139</c:v>
                </c:pt>
                <c:pt idx="37">
                  <c:v>9.5731949753206731</c:v>
                </c:pt>
                <c:pt idx="38">
                  <c:v>9.7357890287316025</c:v>
                </c:pt>
                <c:pt idx="39">
                  <c:v>9.859960370705048</c:v>
                </c:pt>
                <c:pt idx="40">
                  <c:v>9.9452189536827333</c:v>
                </c:pt>
                <c:pt idx="41">
                  <c:v>9.9912283009885829</c:v>
                </c:pt>
                <c:pt idx="42">
                  <c:v>9.9978068347484559</c:v>
                </c:pt>
                <c:pt idx="43">
                  <c:v>9.9649285924950437</c:v>
                </c:pt>
                <c:pt idx="44">
                  <c:v>9.8927233296298827</c:v>
                </c:pt>
                <c:pt idx="45">
                  <c:v>9.7814760073380587</c:v>
                </c:pt>
                <c:pt idx="46">
                  <c:v>9.6316256679765839</c:v>
                </c:pt>
                <c:pt idx="47">
                  <c:v>9.4437637023748096</c:v>
                </c:pt>
                <c:pt idx="48">
                  <c:v>9.2186315158850043</c:v>
                </c:pt>
                <c:pt idx="49">
                  <c:v>8.9571176023941295</c:v>
                </c:pt>
                <c:pt idx="50">
                  <c:v>8.6602540378443909</c:v>
                </c:pt>
                <c:pt idx="51">
                  <c:v>8.9571176023941295</c:v>
                </c:pt>
                <c:pt idx="52">
                  <c:v>9.2186315158850061</c:v>
                </c:pt>
                <c:pt idx="53">
                  <c:v>9.4437637023748131</c:v>
                </c:pt>
                <c:pt idx="54">
                  <c:v>9.6316256679765822</c:v>
                </c:pt>
                <c:pt idx="55">
                  <c:v>9.7814760073380569</c:v>
                </c:pt>
                <c:pt idx="56">
                  <c:v>9.8927233296298827</c:v>
                </c:pt>
                <c:pt idx="57">
                  <c:v>9.9649285924950437</c:v>
                </c:pt>
                <c:pt idx="58">
                  <c:v>9.9978068347484559</c:v>
                </c:pt>
                <c:pt idx="59">
                  <c:v>9.9912283009885847</c:v>
                </c:pt>
                <c:pt idx="60">
                  <c:v>9.9452189536827333</c:v>
                </c:pt>
                <c:pt idx="61">
                  <c:v>9.859960370705048</c:v>
                </c:pt>
                <c:pt idx="62">
                  <c:v>9.7357890287316025</c:v>
                </c:pt>
                <c:pt idx="63">
                  <c:v>9.5731949753206713</c:v>
                </c:pt>
                <c:pt idx="64">
                  <c:v>9.3728198949189139</c:v>
                </c:pt>
                <c:pt idx="65">
                  <c:v>9.1354545764260084</c:v>
                </c:pt>
                <c:pt idx="66">
                  <c:v>8.8620357923121436</c:v>
                </c:pt>
                <c:pt idx="67">
                  <c:v>8.7630668004386365</c:v>
                </c:pt>
                <c:pt idx="68">
                  <c:v>9.0482705246601984</c:v>
                </c:pt>
                <c:pt idx="69">
                  <c:v>9.2977648588825144</c:v>
                </c:pt>
                <c:pt idx="70">
                  <c:v>9.5105651629515346</c:v>
                </c:pt>
                <c:pt idx="71">
                  <c:v>9.6858316112863125</c:v>
                </c:pt>
                <c:pt idx="72">
                  <c:v>9.8228725072868865</c:v>
                </c:pt>
                <c:pt idx="73">
                  <c:v>9.9211470131447772</c:v>
                </c:pt>
                <c:pt idx="74">
                  <c:v>9.980267284282716</c:v>
                </c:pt>
                <c:pt idx="75">
                  <c:v>10</c:v>
                </c:pt>
                <c:pt idx="76">
                  <c:v>9.980267284282716</c:v>
                </c:pt>
                <c:pt idx="77">
                  <c:v>9.921147013144779</c:v>
                </c:pt>
                <c:pt idx="78">
                  <c:v>9.8228725072868865</c:v>
                </c:pt>
                <c:pt idx="79">
                  <c:v>9.6858316112863108</c:v>
                </c:pt>
                <c:pt idx="80">
                  <c:v>9.5105651629515364</c:v>
                </c:pt>
                <c:pt idx="81">
                  <c:v>9.2977648588825161</c:v>
                </c:pt>
                <c:pt idx="82">
                  <c:v>9.0482705246601984</c:v>
                </c:pt>
                <c:pt idx="83">
                  <c:v>8.763066800438633</c:v>
                </c:pt>
                <c:pt idx="84">
                  <c:v>8.8620357923121453</c:v>
                </c:pt>
                <c:pt idx="85">
                  <c:v>9.1354545764260049</c:v>
                </c:pt>
                <c:pt idx="86">
                  <c:v>9.3728198949189121</c:v>
                </c:pt>
                <c:pt idx="87">
                  <c:v>9.5731949753206678</c:v>
                </c:pt>
                <c:pt idx="88">
                  <c:v>9.7357890287316025</c:v>
                </c:pt>
                <c:pt idx="89">
                  <c:v>9.859960370705048</c:v>
                </c:pt>
                <c:pt idx="90">
                  <c:v>9.9452189536827333</c:v>
                </c:pt>
                <c:pt idx="91">
                  <c:v>9.9912283009885829</c:v>
                </c:pt>
                <c:pt idx="92">
                  <c:v>9.9978068347484559</c:v>
                </c:pt>
                <c:pt idx="93">
                  <c:v>9.9649285924950437</c:v>
                </c:pt>
                <c:pt idx="94">
                  <c:v>9.8927233296298844</c:v>
                </c:pt>
                <c:pt idx="95">
                  <c:v>9.7814760073380587</c:v>
                </c:pt>
                <c:pt idx="96">
                  <c:v>9.6316256679765857</c:v>
                </c:pt>
                <c:pt idx="97">
                  <c:v>9.4437637023748096</c:v>
                </c:pt>
                <c:pt idx="98">
                  <c:v>9.2186315158850061</c:v>
                </c:pt>
                <c:pt idx="99">
                  <c:v>8.9571176023941312</c:v>
                </c:pt>
                <c:pt idx="100">
                  <c:v>8.6602540378443909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C47F-4277-BAB9-11C45A2D29B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0753264"/>
        <c:axId val="240753656"/>
      </c:scatterChart>
      <c:valAx>
        <c:axId val="240753264"/>
        <c:scaling>
          <c:orientation val="minMax"/>
          <c:max val="6.7"/>
          <c:min val="0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>
            <a:solidFill>
              <a:schemeClr val="tx1"/>
            </a:solidFill>
            <a:tailEnd type="triangle" w="med" len="lg"/>
          </a:ln>
        </c:spPr>
        <c:crossAx val="240753656"/>
        <c:crossesAt val="0"/>
        <c:crossBetween val="midCat"/>
        <c:majorUnit val="0.1"/>
        <c:minorUnit val="0.1"/>
      </c:valAx>
      <c:valAx>
        <c:axId val="240753656"/>
        <c:scaling>
          <c:orientation val="minMax"/>
          <c:max val="12"/>
          <c:min val="0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12700">
            <a:solidFill>
              <a:schemeClr val="tx1"/>
            </a:solidFill>
            <a:tailEnd type="triangle" w="med" len="lg"/>
          </a:ln>
        </c:spPr>
        <c:crossAx val="240753264"/>
        <c:crossesAt val="0"/>
        <c:crossBetween val="midCat"/>
        <c:majorUnit val="0.1"/>
        <c:minorUnit val="0.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chemeClr val="bg1"/>
    </a:solidFill>
    <a:ln>
      <a:noFill/>
    </a:ln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487622774424244E-2"/>
          <c:y val="3.3092482216799071E-2"/>
          <c:w val="0.95416666666666672"/>
          <c:h val="0.9312500000000000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2540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0</c:v>
                </c:pt>
                <c:pt idx="1">
                  <c:v>6.2831853071795868E-2</c:v>
                </c:pt>
                <c:pt idx="2">
                  <c:v>0.12566370614359174</c:v>
                </c:pt>
                <c:pt idx="3">
                  <c:v>0.18849555921538758</c:v>
                </c:pt>
                <c:pt idx="4">
                  <c:v>0.25132741228718347</c:v>
                </c:pt>
                <c:pt idx="5">
                  <c:v>0.31415926535897931</c:v>
                </c:pt>
                <c:pt idx="6">
                  <c:v>0.37699111843077515</c:v>
                </c:pt>
                <c:pt idx="7">
                  <c:v>0.43982297150257105</c:v>
                </c:pt>
                <c:pt idx="8">
                  <c:v>0.50265482457436694</c:v>
                </c:pt>
                <c:pt idx="9">
                  <c:v>0.56548667764616278</c:v>
                </c:pt>
                <c:pt idx="10">
                  <c:v>0.62831853071795862</c:v>
                </c:pt>
                <c:pt idx="11">
                  <c:v>0.69115038378975446</c:v>
                </c:pt>
                <c:pt idx="12">
                  <c:v>0.7539822368615503</c:v>
                </c:pt>
                <c:pt idx="13">
                  <c:v>0.81681408993334625</c:v>
                </c:pt>
                <c:pt idx="14">
                  <c:v>0.87964594300514209</c:v>
                </c:pt>
                <c:pt idx="15">
                  <c:v>0.94247779607693782</c:v>
                </c:pt>
                <c:pt idx="16">
                  <c:v>1.0053096491487339</c:v>
                </c:pt>
                <c:pt idx="17">
                  <c:v>1.0681415022205298</c:v>
                </c:pt>
                <c:pt idx="18">
                  <c:v>1.1309733552923256</c:v>
                </c:pt>
                <c:pt idx="19">
                  <c:v>1.1938052083641213</c:v>
                </c:pt>
                <c:pt idx="20">
                  <c:v>1.2566370614359172</c:v>
                </c:pt>
                <c:pt idx="21">
                  <c:v>1.3194689145077132</c:v>
                </c:pt>
                <c:pt idx="22">
                  <c:v>1.3823007675795089</c:v>
                </c:pt>
                <c:pt idx="23">
                  <c:v>1.4451326206513047</c:v>
                </c:pt>
                <c:pt idx="24">
                  <c:v>1.5079644737231006</c:v>
                </c:pt>
                <c:pt idx="25">
                  <c:v>1.5707963267948966</c:v>
                </c:pt>
                <c:pt idx="26">
                  <c:v>1.6336281798666925</c:v>
                </c:pt>
                <c:pt idx="27">
                  <c:v>1.6964600329384882</c:v>
                </c:pt>
                <c:pt idx="28">
                  <c:v>1.7592918860102842</c:v>
                </c:pt>
                <c:pt idx="29">
                  <c:v>1.8221237390820801</c:v>
                </c:pt>
                <c:pt idx="30">
                  <c:v>1.8849555921538756</c:v>
                </c:pt>
                <c:pt idx="31">
                  <c:v>1.9477874452256716</c:v>
                </c:pt>
                <c:pt idx="32">
                  <c:v>2.0106192982974678</c:v>
                </c:pt>
                <c:pt idx="33">
                  <c:v>2.0734511513692637</c:v>
                </c:pt>
                <c:pt idx="34">
                  <c:v>2.1362830044410597</c:v>
                </c:pt>
                <c:pt idx="35">
                  <c:v>2.1991148575128552</c:v>
                </c:pt>
                <c:pt idx="36">
                  <c:v>2.2619467105846511</c:v>
                </c:pt>
                <c:pt idx="37">
                  <c:v>2.3247785636564471</c:v>
                </c:pt>
                <c:pt idx="38">
                  <c:v>2.3876104167282426</c:v>
                </c:pt>
                <c:pt idx="39">
                  <c:v>2.4504422698000385</c:v>
                </c:pt>
                <c:pt idx="40">
                  <c:v>2.5132741228718345</c:v>
                </c:pt>
                <c:pt idx="41">
                  <c:v>2.57610597594363</c:v>
                </c:pt>
                <c:pt idx="42">
                  <c:v>2.6389378290154264</c:v>
                </c:pt>
                <c:pt idx="43">
                  <c:v>2.7017696820872219</c:v>
                </c:pt>
                <c:pt idx="44">
                  <c:v>2.7646015351590179</c:v>
                </c:pt>
                <c:pt idx="45">
                  <c:v>2.8274333882308138</c:v>
                </c:pt>
                <c:pt idx="46">
                  <c:v>2.8902652413026093</c:v>
                </c:pt>
                <c:pt idx="47">
                  <c:v>2.9530970943744057</c:v>
                </c:pt>
                <c:pt idx="48">
                  <c:v>3.0159289474462012</c:v>
                </c:pt>
                <c:pt idx="49">
                  <c:v>3.0787608005179972</c:v>
                </c:pt>
                <c:pt idx="50">
                  <c:v>3.1415926535897931</c:v>
                </c:pt>
                <c:pt idx="51">
                  <c:v>3.2044245066615891</c:v>
                </c:pt>
                <c:pt idx="52">
                  <c:v>3.267256359733385</c:v>
                </c:pt>
                <c:pt idx="53">
                  <c:v>3.330088212805181</c:v>
                </c:pt>
                <c:pt idx="54">
                  <c:v>3.3929200658769765</c:v>
                </c:pt>
                <c:pt idx="55">
                  <c:v>3.4557519189487724</c:v>
                </c:pt>
                <c:pt idx="56">
                  <c:v>3.5185837720205684</c:v>
                </c:pt>
                <c:pt idx="57">
                  <c:v>3.5814156250923639</c:v>
                </c:pt>
                <c:pt idx="58">
                  <c:v>3.6442474781641603</c:v>
                </c:pt>
                <c:pt idx="59">
                  <c:v>3.7070793312359558</c:v>
                </c:pt>
                <c:pt idx="60">
                  <c:v>3.7699111843077513</c:v>
                </c:pt>
                <c:pt idx="61">
                  <c:v>3.8327430373795477</c:v>
                </c:pt>
                <c:pt idx="62">
                  <c:v>3.8955748904513432</c:v>
                </c:pt>
                <c:pt idx="63">
                  <c:v>3.9584067435231396</c:v>
                </c:pt>
                <c:pt idx="64">
                  <c:v>4.0212385965949355</c:v>
                </c:pt>
                <c:pt idx="65">
                  <c:v>4.0840704496667311</c:v>
                </c:pt>
                <c:pt idx="66">
                  <c:v>4.1469023027385274</c:v>
                </c:pt>
                <c:pt idx="67">
                  <c:v>4.209734155810323</c:v>
                </c:pt>
                <c:pt idx="68">
                  <c:v>4.2725660088821193</c:v>
                </c:pt>
                <c:pt idx="69">
                  <c:v>4.3353978619539149</c:v>
                </c:pt>
                <c:pt idx="70">
                  <c:v>4.3982297150257104</c:v>
                </c:pt>
                <c:pt idx="71">
                  <c:v>4.4610615680975068</c:v>
                </c:pt>
                <c:pt idx="72">
                  <c:v>4.5238934211693023</c:v>
                </c:pt>
                <c:pt idx="73">
                  <c:v>4.5867252742410978</c:v>
                </c:pt>
                <c:pt idx="74">
                  <c:v>4.6495571273128942</c:v>
                </c:pt>
                <c:pt idx="75">
                  <c:v>4.7123889803846897</c:v>
                </c:pt>
                <c:pt idx="76">
                  <c:v>4.7752208334564852</c:v>
                </c:pt>
                <c:pt idx="77">
                  <c:v>4.8380526865282816</c:v>
                </c:pt>
                <c:pt idx="78">
                  <c:v>4.9008845396000771</c:v>
                </c:pt>
                <c:pt idx="79">
                  <c:v>4.9637163926718735</c:v>
                </c:pt>
                <c:pt idx="80">
                  <c:v>5.026548245743669</c:v>
                </c:pt>
                <c:pt idx="81">
                  <c:v>5.0893800988154645</c:v>
                </c:pt>
                <c:pt idx="82">
                  <c:v>5.15221195188726</c:v>
                </c:pt>
                <c:pt idx="83">
                  <c:v>5.2150438049590573</c:v>
                </c:pt>
                <c:pt idx="84">
                  <c:v>5.2778756580308528</c:v>
                </c:pt>
                <c:pt idx="85">
                  <c:v>5.3407075111026483</c:v>
                </c:pt>
                <c:pt idx="86">
                  <c:v>5.4035393641744438</c:v>
                </c:pt>
                <c:pt idx="87">
                  <c:v>5.4663712172462393</c:v>
                </c:pt>
                <c:pt idx="88">
                  <c:v>5.5292030703180357</c:v>
                </c:pt>
                <c:pt idx="89">
                  <c:v>5.5920349233898321</c:v>
                </c:pt>
                <c:pt idx="90">
                  <c:v>5.6548667764616276</c:v>
                </c:pt>
                <c:pt idx="91">
                  <c:v>5.7176986295334231</c:v>
                </c:pt>
                <c:pt idx="92">
                  <c:v>5.7805304826052186</c:v>
                </c:pt>
                <c:pt idx="93">
                  <c:v>5.843362335677015</c:v>
                </c:pt>
                <c:pt idx="94">
                  <c:v>5.9061941887488114</c:v>
                </c:pt>
                <c:pt idx="95">
                  <c:v>5.9690260418206069</c:v>
                </c:pt>
                <c:pt idx="96">
                  <c:v>6.0318578948924024</c:v>
                </c:pt>
                <c:pt idx="97">
                  <c:v>6.0946897479641988</c:v>
                </c:pt>
                <c:pt idx="98">
                  <c:v>6.1575216010359943</c:v>
                </c:pt>
                <c:pt idx="99">
                  <c:v>6.2203534541077907</c:v>
                </c:pt>
                <c:pt idx="100">
                  <c:v>6.2831853071795862</c:v>
                </c:pt>
              </c:numCache>
            </c:numRef>
          </c:xVal>
          <c:yVal>
            <c:numRef>
              <c:f>Sheet1!$B$2:$B$102</c:f>
              <c:numCache>
                <c:formatCode>General</c:formatCode>
                <c:ptCount val="101"/>
                <c:pt idx="50">
                  <c:v>1.22514845490862E-15</c:v>
                </c:pt>
                <c:pt idx="51">
                  <c:v>-0.62790519529313349</c:v>
                </c:pt>
                <c:pt idx="52">
                  <c:v>-1.2533323356430428</c:v>
                </c:pt>
                <c:pt idx="53">
                  <c:v>-1.8738131458572478</c:v>
                </c:pt>
                <c:pt idx="54">
                  <c:v>-2.4868988716485458</c:v>
                </c:pt>
                <c:pt idx="55">
                  <c:v>-3.0901699437494727</c:v>
                </c:pt>
                <c:pt idx="56">
                  <c:v>-3.6812455268467792</c:v>
                </c:pt>
                <c:pt idx="57">
                  <c:v>-4.2577929156507226</c:v>
                </c:pt>
                <c:pt idx="58">
                  <c:v>-4.8175367410171539</c:v>
                </c:pt>
                <c:pt idx="59">
                  <c:v>-5.3582679497899646</c:v>
                </c:pt>
                <c:pt idx="60">
                  <c:v>-5.8778525229247265</c:v>
                </c:pt>
                <c:pt idx="61">
                  <c:v>-6.3742398974868966</c:v>
                </c:pt>
                <c:pt idx="62">
                  <c:v>-6.8454710592868837</c:v>
                </c:pt>
                <c:pt idx="63">
                  <c:v>-7.289686274214116</c:v>
                </c:pt>
                <c:pt idx="64">
                  <c:v>-7.7051324277578939</c:v>
                </c:pt>
                <c:pt idx="65">
                  <c:v>-8.0901699437494727</c:v>
                </c:pt>
                <c:pt idx="66">
                  <c:v>-8.443279255020153</c:v>
                </c:pt>
                <c:pt idx="67">
                  <c:v>-8.7630668004386365</c:v>
                </c:pt>
                <c:pt idx="68">
                  <c:v>-9.0482705246601984</c:v>
                </c:pt>
                <c:pt idx="69">
                  <c:v>-9.2977648588825144</c:v>
                </c:pt>
                <c:pt idx="70">
                  <c:v>-9.5105651629515346</c:v>
                </c:pt>
                <c:pt idx="71">
                  <c:v>-9.6858316112863125</c:v>
                </c:pt>
                <c:pt idx="72">
                  <c:v>-9.8228725072868865</c:v>
                </c:pt>
                <c:pt idx="73">
                  <c:v>-9.9211470131447772</c:v>
                </c:pt>
                <c:pt idx="74">
                  <c:v>-9.980267284282716</c:v>
                </c:pt>
                <c:pt idx="75">
                  <c:v>-10</c:v>
                </c:pt>
                <c:pt idx="76">
                  <c:v>-9.980267284282716</c:v>
                </c:pt>
                <c:pt idx="77">
                  <c:v>-9.921147013144779</c:v>
                </c:pt>
                <c:pt idx="78">
                  <c:v>-9.8228725072868865</c:v>
                </c:pt>
                <c:pt idx="79">
                  <c:v>-9.6858316112863108</c:v>
                </c:pt>
                <c:pt idx="80">
                  <c:v>-9.5105651629515364</c:v>
                </c:pt>
                <c:pt idx="81">
                  <c:v>-9.2977648588825161</c:v>
                </c:pt>
                <c:pt idx="82">
                  <c:v>-9.0482705246601984</c:v>
                </c:pt>
                <c:pt idx="83">
                  <c:v>-8.763066800438633</c:v>
                </c:pt>
                <c:pt idx="84">
                  <c:v>-8.4432792550201494</c:v>
                </c:pt>
                <c:pt idx="85">
                  <c:v>-8.0901699437494763</c:v>
                </c:pt>
                <c:pt idx="86">
                  <c:v>-7.7051324277578956</c:v>
                </c:pt>
                <c:pt idx="87">
                  <c:v>-7.2896862742141213</c:v>
                </c:pt>
                <c:pt idx="88">
                  <c:v>-6.8454710592868899</c:v>
                </c:pt>
                <c:pt idx="89">
                  <c:v>-6.3742398974868966</c:v>
                </c:pt>
                <c:pt idx="90">
                  <c:v>-5.8778525229247336</c:v>
                </c:pt>
                <c:pt idx="91">
                  <c:v>-5.3582679497899708</c:v>
                </c:pt>
                <c:pt idx="92">
                  <c:v>-4.817536741017161</c:v>
                </c:pt>
                <c:pt idx="93">
                  <c:v>-4.2577929156507297</c:v>
                </c:pt>
                <c:pt idx="94">
                  <c:v>-3.6812455268467787</c:v>
                </c:pt>
                <c:pt idx="95">
                  <c:v>-3.0901699437494763</c:v>
                </c:pt>
                <c:pt idx="96">
                  <c:v>-2.4868988716485534</c:v>
                </c:pt>
                <c:pt idx="97">
                  <c:v>-1.8738131458572469</c:v>
                </c:pt>
                <c:pt idx="98">
                  <c:v>-1.2533323356430466</c:v>
                </c:pt>
                <c:pt idx="99">
                  <c:v>-0.6279051952931326</c:v>
                </c:pt>
                <c:pt idx="100">
                  <c:v>-2.45029690981724E-15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4FB3-49EA-AD43-F86CFD68150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Y1-Values</c:v>
                </c:pt>
              </c:strCache>
            </c:strRef>
          </c:tx>
          <c:spPr>
            <a:ln w="25400">
              <a:solidFill>
                <a:srgbClr val="FF0000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0</c:v>
                </c:pt>
                <c:pt idx="1">
                  <c:v>6.2831853071795868E-2</c:v>
                </c:pt>
                <c:pt idx="2">
                  <c:v>0.12566370614359174</c:v>
                </c:pt>
                <c:pt idx="3">
                  <c:v>0.18849555921538758</c:v>
                </c:pt>
                <c:pt idx="4">
                  <c:v>0.25132741228718347</c:v>
                </c:pt>
                <c:pt idx="5">
                  <c:v>0.31415926535897931</c:v>
                </c:pt>
                <c:pt idx="6">
                  <c:v>0.37699111843077515</c:v>
                </c:pt>
                <c:pt idx="7">
                  <c:v>0.43982297150257105</c:v>
                </c:pt>
                <c:pt idx="8">
                  <c:v>0.50265482457436694</c:v>
                </c:pt>
                <c:pt idx="9">
                  <c:v>0.56548667764616278</c:v>
                </c:pt>
                <c:pt idx="10">
                  <c:v>0.62831853071795862</c:v>
                </c:pt>
                <c:pt idx="11">
                  <c:v>0.69115038378975446</c:v>
                </c:pt>
                <c:pt idx="12">
                  <c:v>0.7539822368615503</c:v>
                </c:pt>
                <c:pt idx="13">
                  <c:v>0.81681408993334625</c:v>
                </c:pt>
                <c:pt idx="14">
                  <c:v>0.87964594300514209</c:v>
                </c:pt>
                <c:pt idx="15">
                  <c:v>0.94247779607693782</c:v>
                </c:pt>
                <c:pt idx="16">
                  <c:v>1.0053096491487339</c:v>
                </c:pt>
                <c:pt idx="17">
                  <c:v>1.0681415022205298</c:v>
                </c:pt>
                <c:pt idx="18">
                  <c:v>1.1309733552923256</c:v>
                </c:pt>
                <c:pt idx="19">
                  <c:v>1.1938052083641213</c:v>
                </c:pt>
                <c:pt idx="20">
                  <c:v>1.2566370614359172</c:v>
                </c:pt>
                <c:pt idx="21">
                  <c:v>1.3194689145077132</c:v>
                </c:pt>
                <c:pt idx="22">
                  <c:v>1.3823007675795089</c:v>
                </c:pt>
                <c:pt idx="23">
                  <c:v>1.4451326206513047</c:v>
                </c:pt>
                <c:pt idx="24">
                  <c:v>1.5079644737231006</c:v>
                </c:pt>
                <c:pt idx="25">
                  <c:v>1.5707963267948966</c:v>
                </c:pt>
                <c:pt idx="26">
                  <c:v>1.6336281798666925</c:v>
                </c:pt>
                <c:pt idx="27">
                  <c:v>1.6964600329384882</c:v>
                </c:pt>
                <c:pt idx="28">
                  <c:v>1.7592918860102842</c:v>
                </c:pt>
                <c:pt idx="29">
                  <c:v>1.8221237390820801</c:v>
                </c:pt>
                <c:pt idx="30">
                  <c:v>1.8849555921538756</c:v>
                </c:pt>
                <c:pt idx="31">
                  <c:v>1.9477874452256716</c:v>
                </c:pt>
                <c:pt idx="32">
                  <c:v>2.0106192982974678</c:v>
                </c:pt>
                <c:pt idx="33">
                  <c:v>2.0734511513692637</c:v>
                </c:pt>
                <c:pt idx="34">
                  <c:v>2.1362830044410597</c:v>
                </c:pt>
                <c:pt idx="35">
                  <c:v>2.1991148575128552</c:v>
                </c:pt>
                <c:pt idx="36">
                  <c:v>2.2619467105846511</c:v>
                </c:pt>
                <c:pt idx="37">
                  <c:v>2.3247785636564471</c:v>
                </c:pt>
                <c:pt idx="38">
                  <c:v>2.3876104167282426</c:v>
                </c:pt>
                <c:pt idx="39">
                  <c:v>2.4504422698000385</c:v>
                </c:pt>
                <c:pt idx="40">
                  <c:v>2.5132741228718345</c:v>
                </c:pt>
                <c:pt idx="41">
                  <c:v>2.57610597594363</c:v>
                </c:pt>
                <c:pt idx="42">
                  <c:v>2.6389378290154264</c:v>
                </c:pt>
                <c:pt idx="43">
                  <c:v>2.7017696820872219</c:v>
                </c:pt>
                <c:pt idx="44">
                  <c:v>2.7646015351590179</c:v>
                </c:pt>
                <c:pt idx="45">
                  <c:v>2.8274333882308138</c:v>
                </c:pt>
                <c:pt idx="46">
                  <c:v>2.8902652413026093</c:v>
                </c:pt>
                <c:pt idx="47">
                  <c:v>2.9530970943744057</c:v>
                </c:pt>
                <c:pt idx="48">
                  <c:v>3.0159289474462012</c:v>
                </c:pt>
                <c:pt idx="49">
                  <c:v>3.0787608005179972</c:v>
                </c:pt>
                <c:pt idx="50">
                  <c:v>3.1415926535897931</c:v>
                </c:pt>
                <c:pt idx="51">
                  <c:v>3.2044245066615891</c:v>
                </c:pt>
                <c:pt idx="52">
                  <c:v>3.267256359733385</c:v>
                </c:pt>
                <c:pt idx="53">
                  <c:v>3.330088212805181</c:v>
                </c:pt>
                <c:pt idx="54">
                  <c:v>3.3929200658769765</c:v>
                </c:pt>
                <c:pt idx="55">
                  <c:v>3.4557519189487724</c:v>
                </c:pt>
                <c:pt idx="56">
                  <c:v>3.5185837720205684</c:v>
                </c:pt>
                <c:pt idx="57">
                  <c:v>3.5814156250923639</c:v>
                </c:pt>
                <c:pt idx="58">
                  <c:v>3.6442474781641603</c:v>
                </c:pt>
                <c:pt idx="59">
                  <c:v>3.7070793312359558</c:v>
                </c:pt>
                <c:pt idx="60">
                  <c:v>3.7699111843077513</c:v>
                </c:pt>
                <c:pt idx="61">
                  <c:v>3.8327430373795477</c:v>
                </c:pt>
                <c:pt idx="62">
                  <c:v>3.8955748904513432</c:v>
                </c:pt>
                <c:pt idx="63">
                  <c:v>3.9584067435231396</c:v>
                </c:pt>
                <c:pt idx="64">
                  <c:v>4.0212385965949355</c:v>
                </c:pt>
                <c:pt idx="65">
                  <c:v>4.0840704496667311</c:v>
                </c:pt>
                <c:pt idx="66">
                  <c:v>4.1469023027385274</c:v>
                </c:pt>
                <c:pt idx="67">
                  <c:v>4.209734155810323</c:v>
                </c:pt>
                <c:pt idx="68">
                  <c:v>4.2725660088821193</c:v>
                </c:pt>
                <c:pt idx="69">
                  <c:v>4.3353978619539149</c:v>
                </c:pt>
                <c:pt idx="70">
                  <c:v>4.3982297150257104</c:v>
                </c:pt>
                <c:pt idx="71">
                  <c:v>4.4610615680975068</c:v>
                </c:pt>
                <c:pt idx="72">
                  <c:v>4.5238934211693023</c:v>
                </c:pt>
                <c:pt idx="73">
                  <c:v>4.5867252742410978</c:v>
                </c:pt>
                <c:pt idx="74">
                  <c:v>4.6495571273128942</c:v>
                </c:pt>
                <c:pt idx="75">
                  <c:v>4.7123889803846897</c:v>
                </c:pt>
                <c:pt idx="76">
                  <c:v>4.7752208334564852</c:v>
                </c:pt>
                <c:pt idx="77">
                  <c:v>4.8380526865282816</c:v>
                </c:pt>
                <c:pt idx="78">
                  <c:v>4.9008845396000771</c:v>
                </c:pt>
                <c:pt idx="79">
                  <c:v>4.9637163926718735</c:v>
                </c:pt>
                <c:pt idx="80">
                  <c:v>5.026548245743669</c:v>
                </c:pt>
                <c:pt idx="81">
                  <c:v>5.0893800988154645</c:v>
                </c:pt>
                <c:pt idx="82">
                  <c:v>5.15221195188726</c:v>
                </c:pt>
                <c:pt idx="83">
                  <c:v>5.2150438049590573</c:v>
                </c:pt>
                <c:pt idx="84">
                  <c:v>5.2778756580308528</c:v>
                </c:pt>
                <c:pt idx="85">
                  <c:v>5.3407075111026483</c:v>
                </c:pt>
                <c:pt idx="86">
                  <c:v>5.4035393641744438</c:v>
                </c:pt>
                <c:pt idx="87">
                  <c:v>5.4663712172462393</c:v>
                </c:pt>
                <c:pt idx="88">
                  <c:v>5.5292030703180357</c:v>
                </c:pt>
                <c:pt idx="89">
                  <c:v>5.5920349233898321</c:v>
                </c:pt>
                <c:pt idx="90">
                  <c:v>5.6548667764616276</c:v>
                </c:pt>
                <c:pt idx="91">
                  <c:v>5.7176986295334231</c:v>
                </c:pt>
                <c:pt idx="92">
                  <c:v>5.7805304826052186</c:v>
                </c:pt>
                <c:pt idx="93">
                  <c:v>5.843362335677015</c:v>
                </c:pt>
                <c:pt idx="94">
                  <c:v>5.9061941887488114</c:v>
                </c:pt>
                <c:pt idx="95">
                  <c:v>5.9690260418206069</c:v>
                </c:pt>
                <c:pt idx="96">
                  <c:v>6.0318578948924024</c:v>
                </c:pt>
                <c:pt idx="97">
                  <c:v>6.0946897479641988</c:v>
                </c:pt>
                <c:pt idx="98">
                  <c:v>6.1575216010359943</c:v>
                </c:pt>
                <c:pt idx="99">
                  <c:v>6.2203534541077907</c:v>
                </c:pt>
                <c:pt idx="100">
                  <c:v>6.2831853071795862</c:v>
                </c:pt>
              </c:numCache>
            </c:numRef>
          </c:xVal>
          <c:yVal>
            <c:numRef>
              <c:f>Sheet1!$C$2:$C$102</c:f>
              <c:numCache>
                <c:formatCode>General</c:formatCode>
                <c:ptCount val="101"/>
                <c:pt idx="0">
                  <c:v>0</c:v>
                </c:pt>
                <c:pt idx="1">
                  <c:v>0.62790519529313371</c:v>
                </c:pt>
                <c:pt idx="2">
                  <c:v>1.2533323356430426</c:v>
                </c:pt>
                <c:pt idx="3">
                  <c:v>1.873813145857246</c:v>
                </c:pt>
                <c:pt idx="4">
                  <c:v>2.4868988716485481</c:v>
                </c:pt>
                <c:pt idx="5">
                  <c:v>3.0901699437494741</c:v>
                </c:pt>
                <c:pt idx="6">
                  <c:v>3.6812455268467792</c:v>
                </c:pt>
                <c:pt idx="7">
                  <c:v>4.257792915650727</c:v>
                </c:pt>
                <c:pt idx="8">
                  <c:v>4.817536741017153</c:v>
                </c:pt>
                <c:pt idx="9">
                  <c:v>5.3582679497899663</c:v>
                </c:pt>
                <c:pt idx="10">
                  <c:v>5.8778525229247318</c:v>
                </c:pt>
                <c:pt idx="11">
                  <c:v>6.3742398974868966</c:v>
                </c:pt>
                <c:pt idx="12">
                  <c:v>6.8454710592868864</c:v>
                </c:pt>
                <c:pt idx="13">
                  <c:v>7.289686274214116</c:v>
                </c:pt>
                <c:pt idx="14">
                  <c:v>7.7051324277578921</c:v>
                </c:pt>
                <c:pt idx="15">
                  <c:v>8.0901699437494727</c:v>
                </c:pt>
                <c:pt idx="16">
                  <c:v>8.4432792550201512</c:v>
                </c:pt>
                <c:pt idx="17">
                  <c:v>8.7630668004386365</c:v>
                </c:pt>
                <c:pt idx="18">
                  <c:v>9.0482705246601967</c:v>
                </c:pt>
                <c:pt idx="19">
                  <c:v>9.2977648588825126</c:v>
                </c:pt>
                <c:pt idx="20">
                  <c:v>9.5105651629515346</c:v>
                </c:pt>
                <c:pt idx="21">
                  <c:v>9.6858316112863108</c:v>
                </c:pt>
                <c:pt idx="22">
                  <c:v>9.8228725072868865</c:v>
                </c:pt>
                <c:pt idx="23">
                  <c:v>9.9211470131447772</c:v>
                </c:pt>
                <c:pt idx="24">
                  <c:v>9.980267284282716</c:v>
                </c:pt>
                <c:pt idx="25">
                  <c:v>10</c:v>
                </c:pt>
                <c:pt idx="26">
                  <c:v>9.980267284282716</c:v>
                </c:pt>
                <c:pt idx="27">
                  <c:v>9.921147013144779</c:v>
                </c:pt>
                <c:pt idx="28">
                  <c:v>9.8228725072868865</c:v>
                </c:pt>
                <c:pt idx="29">
                  <c:v>9.6858316112863108</c:v>
                </c:pt>
                <c:pt idx="30">
                  <c:v>9.5105651629515364</c:v>
                </c:pt>
                <c:pt idx="31">
                  <c:v>9.2977648588825144</c:v>
                </c:pt>
                <c:pt idx="32">
                  <c:v>9.0482705246601949</c:v>
                </c:pt>
                <c:pt idx="33">
                  <c:v>8.7630668004386347</c:v>
                </c:pt>
                <c:pt idx="34">
                  <c:v>8.4432792550201494</c:v>
                </c:pt>
                <c:pt idx="35">
                  <c:v>8.0901699437494745</c:v>
                </c:pt>
                <c:pt idx="36">
                  <c:v>7.7051324277578921</c:v>
                </c:pt>
                <c:pt idx="37">
                  <c:v>7.2896862742141142</c:v>
                </c:pt>
                <c:pt idx="38">
                  <c:v>6.8454710592868881</c:v>
                </c:pt>
                <c:pt idx="39">
                  <c:v>6.3742398974868983</c:v>
                </c:pt>
                <c:pt idx="40">
                  <c:v>5.8778525229247327</c:v>
                </c:pt>
                <c:pt idx="41">
                  <c:v>5.3582679497899699</c:v>
                </c:pt>
                <c:pt idx="42">
                  <c:v>4.8175367410171521</c:v>
                </c:pt>
                <c:pt idx="43">
                  <c:v>4.2577929156507288</c:v>
                </c:pt>
                <c:pt idx="44">
                  <c:v>3.6812455268467814</c:v>
                </c:pt>
                <c:pt idx="45">
                  <c:v>3.090169943749475</c:v>
                </c:pt>
                <c:pt idx="46">
                  <c:v>2.4868988716485525</c:v>
                </c:pt>
                <c:pt idx="47">
                  <c:v>1.8738131458572458</c:v>
                </c:pt>
                <c:pt idx="48">
                  <c:v>1.2533323356430452</c:v>
                </c:pt>
                <c:pt idx="49">
                  <c:v>0.62790519529313582</c:v>
                </c:pt>
                <c:pt idx="50">
                  <c:v>1.22514845490862E-15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4FB3-49EA-AD43-F86CFD68150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0752088"/>
        <c:axId val="240752480"/>
      </c:scatterChart>
      <c:valAx>
        <c:axId val="240752088"/>
        <c:scaling>
          <c:orientation val="minMax"/>
          <c:max val="7"/>
          <c:min val="0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>
            <a:solidFill>
              <a:schemeClr val="tx1"/>
            </a:solidFill>
            <a:tailEnd type="triangle" w="med" len="lg"/>
          </a:ln>
        </c:spPr>
        <c:crossAx val="240752480"/>
        <c:crossesAt val="0"/>
        <c:crossBetween val="midCat"/>
        <c:majorUnit val="0.1"/>
        <c:minorUnit val="0.1"/>
      </c:valAx>
      <c:valAx>
        <c:axId val="240752480"/>
        <c:scaling>
          <c:orientation val="minMax"/>
          <c:max val="12"/>
          <c:min val="-12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12700">
            <a:solidFill>
              <a:schemeClr val="tx1"/>
            </a:solidFill>
            <a:tailEnd type="triangle" w="med" len="lg"/>
          </a:ln>
        </c:spPr>
        <c:crossAx val="240752088"/>
        <c:crossesAt val="0"/>
        <c:crossBetween val="midCat"/>
        <c:majorUnit val="0.1"/>
        <c:minorUnit val="0.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chemeClr val="bg1"/>
    </a:solidFill>
    <a:ln>
      <a:noFill/>
    </a:ln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487622774424244E-2"/>
          <c:y val="3.3092482216799071E-2"/>
          <c:w val="0.95416666666666672"/>
          <c:h val="0.9312500000000000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25400">
              <a:solidFill>
                <a:srgbClr val="FF0000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0</c:v>
                </c:pt>
                <c:pt idx="1">
                  <c:v>6.2831853071795868E-2</c:v>
                </c:pt>
                <c:pt idx="2">
                  <c:v>0.12566370614359174</c:v>
                </c:pt>
                <c:pt idx="3">
                  <c:v>0.18849555921538758</c:v>
                </c:pt>
                <c:pt idx="4">
                  <c:v>0.25132741228718347</c:v>
                </c:pt>
                <c:pt idx="5">
                  <c:v>0.31415926535897931</c:v>
                </c:pt>
                <c:pt idx="6">
                  <c:v>0.37699111843077515</c:v>
                </c:pt>
                <c:pt idx="7">
                  <c:v>0.43982297150257105</c:v>
                </c:pt>
                <c:pt idx="8">
                  <c:v>0.50265482457436694</c:v>
                </c:pt>
                <c:pt idx="9">
                  <c:v>0.56548667764616278</c:v>
                </c:pt>
                <c:pt idx="10">
                  <c:v>0.62831853071795862</c:v>
                </c:pt>
                <c:pt idx="11">
                  <c:v>0.69115038378975446</c:v>
                </c:pt>
                <c:pt idx="12">
                  <c:v>0.7539822368615503</c:v>
                </c:pt>
                <c:pt idx="13">
                  <c:v>0.81681408993334625</c:v>
                </c:pt>
                <c:pt idx="14">
                  <c:v>0.87964594300514209</c:v>
                </c:pt>
                <c:pt idx="15">
                  <c:v>0.94247779607693782</c:v>
                </c:pt>
                <c:pt idx="16">
                  <c:v>1.0053096491487339</c:v>
                </c:pt>
                <c:pt idx="17">
                  <c:v>1.0681415022205298</c:v>
                </c:pt>
                <c:pt idx="18">
                  <c:v>1.1309733552923256</c:v>
                </c:pt>
                <c:pt idx="19">
                  <c:v>1.1938052083641213</c:v>
                </c:pt>
                <c:pt idx="20">
                  <c:v>1.2566370614359172</c:v>
                </c:pt>
                <c:pt idx="21">
                  <c:v>1.3194689145077132</c:v>
                </c:pt>
                <c:pt idx="22">
                  <c:v>1.3823007675795089</c:v>
                </c:pt>
                <c:pt idx="23">
                  <c:v>1.4451326206513047</c:v>
                </c:pt>
                <c:pt idx="24">
                  <c:v>1.5079644737231006</c:v>
                </c:pt>
                <c:pt idx="25">
                  <c:v>1.5707963267948966</c:v>
                </c:pt>
                <c:pt idx="26">
                  <c:v>1.6336281798666925</c:v>
                </c:pt>
                <c:pt idx="27">
                  <c:v>1.6964600329384882</c:v>
                </c:pt>
                <c:pt idx="28">
                  <c:v>1.7592918860102842</c:v>
                </c:pt>
                <c:pt idx="29">
                  <c:v>1.8221237390820801</c:v>
                </c:pt>
                <c:pt idx="30">
                  <c:v>1.8849555921538756</c:v>
                </c:pt>
                <c:pt idx="31">
                  <c:v>1.9477874452256716</c:v>
                </c:pt>
                <c:pt idx="32">
                  <c:v>2.0106192982974678</c:v>
                </c:pt>
                <c:pt idx="33">
                  <c:v>2.0734511513692637</c:v>
                </c:pt>
                <c:pt idx="34">
                  <c:v>2.1362830044410597</c:v>
                </c:pt>
                <c:pt idx="35">
                  <c:v>2.1991148575128552</c:v>
                </c:pt>
                <c:pt idx="36">
                  <c:v>2.2619467105846511</c:v>
                </c:pt>
                <c:pt idx="37">
                  <c:v>2.3247785636564471</c:v>
                </c:pt>
                <c:pt idx="38">
                  <c:v>2.3876104167282426</c:v>
                </c:pt>
                <c:pt idx="39">
                  <c:v>2.4504422698000385</c:v>
                </c:pt>
                <c:pt idx="40">
                  <c:v>2.5132741228718345</c:v>
                </c:pt>
                <c:pt idx="41">
                  <c:v>2.57610597594363</c:v>
                </c:pt>
                <c:pt idx="42">
                  <c:v>2.6389378290154264</c:v>
                </c:pt>
                <c:pt idx="43">
                  <c:v>2.7017696820872219</c:v>
                </c:pt>
                <c:pt idx="44">
                  <c:v>2.7646015351590179</c:v>
                </c:pt>
                <c:pt idx="45">
                  <c:v>2.8274333882308138</c:v>
                </c:pt>
                <c:pt idx="46">
                  <c:v>2.8902652413026093</c:v>
                </c:pt>
                <c:pt idx="47">
                  <c:v>2.9530970943744057</c:v>
                </c:pt>
                <c:pt idx="48">
                  <c:v>3.0159289474462012</c:v>
                </c:pt>
                <c:pt idx="49">
                  <c:v>3.0787608005179972</c:v>
                </c:pt>
                <c:pt idx="50">
                  <c:v>3.1415926535897931</c:v>
                </c:pt>
                <c:pt idx="51">
                  <c:v>3.2044245066615891</c:v>
                </c:pt>
                <c:pt idx="52">
                  <c:v>3.267256359733385</c:v>
                </c:pt>
                <c:pt idx="53">
                  <c:v>3.330088212805181</c:v>
                </c:pt>
                <c:pt idx="54">
                  <c:v>3.3929200658769765</c:v>
                </c:pt>
                <c:pt idx="55">
                  <c:v>3.4557519189487724</c:v>
                </c:pt>
                <c:pt idx="56">
                  <c:v>3.5185837720205684</c:v>
                </c:pt>
                <c:pt idx="57">
                  <c:v>3.5814156250923639</c:v>
                </c:pt>
                <c:pt idx="58">
                  <c:v>3.6442474781641603</c:v>
                </c:pt>
                <c:pt idx="59">
                  <c:v>3.7070793312359558</c:v>
                </c:pt>
                <c:pt idx="60">
                  <c:v>3.7699111843077513</c:v>
                </c:pt>
                <c:pt idx="61">
                  <c:v>3.8327430373795477</c:v>
                </c:pt>
                <c:pt idx="62">
                  <c:v>3.8955748904513432</c:v>
                </c:pt>
                <c:pt idx="63">
                  <c:v>3.9584067435231396</c:v>
                </c:pt>
                <c:pt idx="64">
                  <c:v>4.0212385965949355</c:v>
                </c:pt>
                <c:pt idx="65">
                  <c:v>4.0840704496667311</c:v>
                </c:pt>
                <c:pt idx="66">
                  <c:v>4.1469023027385274</c:v>
                </c:pt>
                <c:pt idx="67">
                  <c:v>4.209734155810323</c:v>
                </c:pt>
                <c:pt idx="68">
                  <c:v>4.2725660088821193</c:v>
                </c:pt>
                <c:pt idx="69">
                  <c:v>4.3353978619539149</c:v>
                </c:pt>
                <c:pt idx="70">
                  <c:v>4.3982297150257104</c:v>
                </c:pt>
                <c:pt idx="71">
                  <c:v>4.4610615680975068</c:v>
                </c:pt>
                <c:pt idx="72">
                  <c:v>4.5238934211693023</c:v>
                </c:pt>
                <c:pt idx="73">
                  <c:v>4.5867252742410978</c:v>
                </c:pt>
                <c:pt idx="74">
                  <c:v>4.6495571273128942</c:v>
                </c:pt>
                <c:pt idx="75">
                  <c:v>4.7123889803846897</c:v>
                </c:pt>
                <c:pt idx="76">
                  <c:v>4.7752208334564852</c:v>
                </c:pt>
                <c:pt idx="77">
                  <c:v>4.8380526865282816</c:v>
                </c:pt>
                <c:pt idx="78">
                  <c:v>4.9008845396000771</c:v>
                </c:pt>
                <c:pt idx="79">
                  <c:v>4.9637163926718735</c:v>
                </c:pt>
                <c:pt idx="80">
                  <c:v>5.026548245743669</c:v>
                </c:pt>
                <c:pt idx="81">
                  <c:v>5.0893800988154645</c:v>
                </c:pt>
                <c:pt idx="82">
                  <c:v>5.15221195188726</c:v>
                </c:pt>
                <c:pt idx="83">
                  <c:v>5.2150438049590573</c:v>
                </c:pt>
                <c:pt idx="84">
                  <c:v>5.2778756580308528</c:v>
                </c:pt>
                <c:pt idx="85">
                  <c:v>5.3407075111026483</c:v>
                </c:pt>
                <c:pt idx="86">
                  <c:v>5.4035393641744438</c:v>
                </c:pt>
                <c:pt idx="87">
                  <c:v>5.4663712172462393</c:v>
                </c:pt>
                <c:pt idx="88">
                  <c:v>5.5292030703180357</c:v>
                </c:pt>
                <c:pt idx="89">
                  <c:v>5.5920349233898321</c:v>
                </c:pt>
                <c:pt idx="90">
                  <c:v>5.6548667764616276</c:v>
                </c:pt>
                <c:pt idx="91">
                  <c:v>5.7176986295334231</c:v>
                </c:pt>
                <c:pt idx="92">
                  <c:v>5.7805304826052186</c:v>
                </c:pt>
                <c:pt idx="93">
                  <c:v>5.843362335677015</c:v>
                </c:pt>
                <c:pt idx="94">
                  <c:v>5.9061941887488114</c:v>
                </c:pt>
                <c:pt idx="95">
                  <c:v>5.9690260418206069</c:v>
                </c:pt>
                <c:pt idx="96">
                  <c:v>6.0318578948924024</c:v>
                </c:pt>
                <c:pt idx="97">
                  <c:v>6.0946897479641988</c:v>
                </c:pt>
                <c:pt idx="98">
                  <c:v>6.1575216010359943</c:v>
                </c:pt>
                <c:pt idx="99">
                  <c:v>6.2203534541077907</c:v>
                </c:pt>
                <c:pt idx="100">
                  <c:v>6.2831853071795862</c:v>
                </c:pt>
              </c:numCache>
            </c:numRef>
          </c:xVal>
          <c:yVal>
            <c:numRef>
              <c:f>Sheet1!$B$2:$B$102</c:f>
              <c:numCache>
                <c:formatCode>General</c:formatCode>
                <c:ptCount val="101"/>
                <c:pt idx="50">
                  <c:v>1.22514845490862E-15</c:v>
                </c:pt>
                <c:pt idx="51">
                  <c:v>-0.62790519529313349</c:v>
                </c:pt>
                <c:pt idx="52">
                  <c:v>-1.2533323356430428</c:v>
                </c:pt>
                <c:pt idx="53">
                  <c:v>-1.8738131458572478</c:v>
                </c:pt>
                <c:pt idx="54">
                  <c:v>-2.4868988716485458</c:v>
                </c:pt>
                <c:pt idx="55">
                  <c:v>-3.0901699437494727</c:v>
                </c:pt>
                <c:pt idx="56">
                  <c:v>-3.6812455268467792</c:v>
                </c:pt>
                <c:pt idx="57">
                  <c:v>-4.2577929156507226</c:v>
                </c:pt>
                <c:pt idx="58">
                  <c:v>-4.8175367410171539</c:v>
                </c:pt>
                <c:pt idx="59">
                  <c:v>-5.3582679497899646</c:v>
                </c:pt>
                <c:pt idx="60">
                  <c:v>-5.8778525229247265</c:v>
                </c:pt>
                <c:pt idx="61">
                  <c:v>-6.3742398974868966</c:v>
                </c:pt>
                <c:pt idx="62">
                  <c:v>-6.8454710592868837</c:v>
                </c:pt>
                <c:pt idx="63">
                  <c:v>-7.289686274214116</c:v>
                </c:pt>
                <c:pt idx="64">
                  <c:v>-7.7051324277578939</c:v>
                </c:pt>
                <c:pt idx="65">
                  <c:v>-8.0901699437494727</c:v>
                </c:pt>
                <c:pt idx="66">
                  <c:v>-8.443279255020153</c:v>
                </c:pt>
                <c:pt idx="67">
                  <c:v>-8.7630668004386365</c:v>
                </c:pt>
                <c:pt idx="68">
                  <c:v>-9.0482705246601984</c:v>
                </c:pt>
                <c:pt idx="69">
                  <c:v>-9.2977648588825144</c:v>
                </c:pt>
                <c:pt idx="70">
                  <c:v>-9.5105651629515346</c:v>
                </c:pt>
                <c:pt idx="71">
                  <c:v>-9.6858316112863125</c:v>
                </c:pt>
                <c:pt idx="72">
                  <c:v>-9.8228725072868865</c:v>
                </c:pt>
                <c:pt idx="73">
                  <c:v>-9.9211470131447772</c:v>
                </c:pt>
                <c:pt idx="74">
                  <c:v>-9.980267284282716</c:v>
                </c:pt>
                <c:pt idx="75">
                  <c:v>-10</c:v>
                </c:pt>
                <c:pt idx="76">
                  <c:v>-9.980267284282716</c:v>
                </c:pt>
                <c:pt idx="77">
                  <c:v>-9.921147013144779</c:v>
                </c:pt>
                <c:pt idx="78">
                  <c:v>-9.8228725072868865</c:v>
                </c:pt>
                <c:pt idx="79">
                  <c:v>-9.6858316112863108</c:v>
                </c:pt>
                <c:pt idx="80">
                  <c:v>-9.5105651629515364</c:v>
                </c:pt>
                <c:pt idx="81">
                  <c:v>-9.2977648588825161</c:v>
                </c:pt>
                <c:pt idx="82">
                  <c:v>-9.0482705246601984</c:v>
                </c:pt>
                <c:pt idx="83">
                  <c:v>-8.763066800438633</c:v>
                </c:pt>
                <c:pt idx="84">
                  <c:v>-8.4432792550201494</c:v>
                </c:pt>
                <c:pt idx="85">
                  <c:v>-8.0901699437494763</c:v>
                </c:pt>
                <c:pt idx="86">
                  <c:v>-7.7051324277578956</c:v>
                </c:pt>
                <c:pt idx="87">
                  <c:v>-7.2896862742141213</c:v>
                </c:pt>
                <c:pt idx="88">
                  <c:v>-6.8454710592868899</c:v>
                </c:pt>
                <c:pt idx="89">
                  <c:v>-6.3742398974868966</c:v>
                </c:pt>
                <c:pt idx="90">
                  <c:v>-5.8778525229247336</c:v>
                </c:pt>
                <c:pt idx="91">
                  <c:v>-5.3582679497899708</c:v>
                </c:pt>
                <c:pt idx="92">
                  <c:v>-4.817536741017161</c:v>
                </c:pt>
                <c:pt idx="93">
                  <c:v>-4.2577929156507297</c:v>
                </c:pt>
                <c:pt idx="94">
                  <c:v>-3.6812455268467787</c:v>
                </c:pt>
                <c:pt idx="95">
                  <c:v>-3.0901699437494763</c:v>
                </c:pt>
                <c:pt idx="96">
                  <c:v>-2.4868988716485534</c:v>
                </c:pt>
                <c:pt idx="97">
                  <c:v>-1.8738131458572469</c:v>
                </c:pt>
                <c:pt idx="98">
                  <c:v>-1.2533323356430466</c:v>
                </c:pt>
                <c:pt idx="99">
                  <c:v>-0.6279051952931326</c:v>
                </c:pt>
                <c:pt idx="100">
                  <c:v>-2.45029690981724E-15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7458-429A-9022-F021CAE507B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Y1-Values</c:v>
                </c:pt>
              </c:strCache>
            </c:strRef>
          </c:tx>
          <c:spPr>
            <a:ln w="2540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0</c:v>
                </c:pt>
                <c:pt idx="1">
                  <c:v>6.2831853071795868E-2</c:v>
                </c:pt>
                <c:pt idx="2">
                  <c:v>0.12566370614359174</c:v>
                </c:pt>
                <c:pt idx="3">
                  <c:v>0.18849555921538758</c:v>
                </c:pt>
                <c:pt idx="4">
                  <c:v>0.25132741228718347</c:v>
                </c:pt>
                <c:pt idx="5">
                  <c:v>0.31415926535897931</c:v>
                </c:pt>
                <c:pt idx="6">
                  <c:v>0.37699111843077515</c:v>
                </c:pt>
                <c:pt idx="7">
                  <c:v>0.43982297150257105</c:v>
                </c:pt>
                <c:pt idx="8">
                  <c:v>0.50265482457436694</c:v>
                </c:pt>
                <c:pt idx="9">
                  <c:v>0.56548667764616278</c:v>
                </c:pt>
                <c:pt idx="10">
                  <c:v>0.62831853071795862</c:v>
                </c:pt>
                <c:pt idx="11">
                  <c:v>0.69115038378975446</c:v>
                </c:pt>
                <c:pt idx="12">
                  <c:v>0.7539822368615503</c:v>
                </c:pt>
                <c:pt idx="13">
                  <c:v>0.81681408993334625</c:v>
                </c:pt>
                <c:pt idx="14">
                  <c:v>0.87964594300514209</c:v>
                </c:pt>
                <c:pt idx="15">
                  <c:v>0.94247779607693782</c:v>
                </c:pt>
                <c:pt idx="16">
                  <c:v>1.0053096491487339</c:v>
                </c:pt>
                <c:pt idx="17">
                  <c:v>1.0681415022205298</c:v>
                </c:pt>
                <c:pt idx="18">
                  <c:v>1.1309733552923256</c:v>
                </c:pt>
                <c:pt idx="19">
                  <c:v>1.1938052083641213</c:v>
                </c:pt>
                <c:pt idx="20">
                  <c:v>1.2566370614359172</c:v>
                </c:pt>
                <c:pt idx="21">
                  <c:v>1.3194689145077132</c:v>
                </c:pt>
                <c:pt idx="22">
                  <c:v>1.3823007675795089</c:v>
                </c:pt>
                <c:pt idx="23">
                  <c:v>1.4451326206513047</c:v>
                </c:pt>
                <c:pt idx="24">
                  <c:v>1.5079644737231006</c:v>
                </c:pt>
                <c:pt idx="25">
                  <c:v>1.5707963267948966</c:v>
                </c:pt>
                <c:pt idx="26">
                  <c:v>1.6336281798666925</c:v>
                </c:pt>
                <c:pt idx="27">
                  <c:v>1.6964600329384882</c:v>
                </c:pt>
                <c:pt idx="28">
                  <c:v>1.7592918860102842</c:v>
                </c:pt>
                <c:pt idx="29">
                  <c:v>1.8221237390820801</c:v>
                </c:pt>
                <c:pt idx="30">
                  <c:v>1.8849555921538756</c:v>
                </c:pt>
                <c:pt idx="31">
                  <c:v>1.9477874452256716</c:v>
                </c:pt>
                <c:pt idx="32">
                  <c:v>2.0106192982974678</c:v>
                </c:pt>
                <c:pt idx="33">
                  <c:v>2.0734511513692637</c:v>
                </c:pt>
                <c:pt idx="34">
                  <c:v>2.1362830044410597</c:v>
                </c:pt>
                <c:pt idx="35">
                  <c:v>2.1991148575128552</c:v>
                </c:pt>
                <c:pt idx="36">
                  <c:v>2.2619467105846511</c:v>
                </c:pt>
                <c:pt idx="37">
                  <c:v>2.3247785636564471</c:v>
                </c:pt>
                <c:pt idx="38">
                  <c:v>2.3876104167282426</c:v>
                </c:pt>
                <c:pt idx="39">
                  <c:v>2.4504422698000385</c:v>
                </c:pt>
                <c:pt idx="40">
                  <c:v>2.5132741228718345</c:v>
                </c:pt>
                <c:pt idx="41">
                  <c:v>2.57610597594363</c:v>
                </c:pt>
                <c:pt idx="42">
                  <c:v>2.6389378290154264</c:v>
                </c:pt>
                <c:pt idx="43">
                  <c:v>2.7017696820872219</c:v>
                </c:pt>
                <c:pt idx="44">
                  <c:v>2.7646015351590179</c:v>
                </c:pt>
                <c:pt idx="45">
                  <c:v>2.8274333882308138</c:v>
                </c:pt>
                <c:pt idx="46">
                  <c:v>2.8902652413026093</c:v>
                </c:pt>
                <c:pt idx="47">
                  <c:v>2.9530970943744057</c:v>
                </c:pt>
                <c:pt idx="48">
                  <c:v>3.0159289474462012</c:v>
                </c:pt>
                <c:pt idx="49">
                  <c:v>3.0787608005179972</c:v>
                </c:pt>
                <c:pt idx="50">
                  <c:v>3.1415926535897931</c:v>
                </c:pt>
                <c:pt idx="51">
                  <c:v>3.2044245066615891</c:v>
                </c:pt>
                <c:pt idx="52">
                  <c:v>3.267256359733385</c:v>
                </c:pt>
                <c:pt idx="53">
                  <c:v>3.330088212805181</c:v>
                </c:pt>
                <c:pt idx="54">
                  <c:v>3.3929200658769765</c:v>
                </c:pt>
                <c:pt idx="55">
                  <c:v>3.4557519189487724</c:v>
                </c:pt>
                <c:pt idx="56">
                  <c:v>3.5185837720205684</c:v>
                </c:pt>
                <c:pt idx="57">
                  <c:v>3.5814156250923639</c:v>
                </c:pt>
                <c:pt idx="58">
                  <c:v>3.6442474781641603</c:v>
                </c:pt>
                <c:pt idx="59">
                  <c:v>3.7070793312359558</c:v>
                </c:pt>
                <c:pt idx="60">
                  <c:v>3.7699111843077513</c:v>
                </c:pt>
                <c:pt idx="61">
                  <c:v>3.8327430373795477</c:v>
                </c:pt>
                <c:pt idx="62">
                  <c:v>3.8955748904513432</c:v>
                </c:pt>
                <c:pt idx="63">
                  <c:v>3.9584067435231396</c:v>
                </c:pt>
                <c:pt idx="64">
                  <c:v>4.0212385965949355</c:v>
                </c:pt>
                <c:pt idx="65">
                  <c:v>4.0840704496667311</c:v>
                </c:pt>
                <c:pt idx="66">
                  <c:v>4.1469023027385274</c:v>
                </c:pt>
                <c:pt idx="67">
                  <c:v>4.209734155810323</c:v>
                </c:pt>
                <c:pt idx="68">
                  <c:v>4.2725660088821193</c:v>
                </c:pt>
                <c:pt idx="69">
                  <c:v>4.3353978619539149</c:v>
                </c:pt>
                <c:pt idx="70">
                  <c:v>4.3982297150257104</c:v>
                </c:pt>
                <c:pt idx="71">
                  <c:v>4.4610615680975068</c:v>
                </c:pt>
                <c:pt idx="72">
                  <c:v>4.5238934211693023</c:v>
                </c:pt>
                <c:pt idx="73">
                  <c:v>4.5867252742410978</c:v>
                </c:pt>
                <c:pt idx="74">
                  <c:v>4.6495571273128942</c:v>
                </c:pt>
                <c:pt idx="75">
                  <c:v>4.7123889803846897</c:v>
                </c:pt>
                <c:pt idx="76">
                  <c:v>4.7752208334564852</c:v>
                </c:pt>
                <c:pt idx="77">
                  <c:v>4.8380526865282816</c:v>
                </c:pt>
                <c:pt idx="78">
                  <c:v>4.9008845396000771</c:v>
                </c:pt>
                <c:pt idx="79">
                  <c:v>4.9637163926718735</c:v>
                </c:pt>
                <c:pt idx="80">
                  <c:v>5.026548245743669</c:v>
                </c:pt>
                <c:pt idx="81">
                  <c:v>5.0893800988154645</c:v>
                </c:pt>
                <c:pt idx="82">
                  <c:v>5.15221195188726</c:v>
                </c:pt>
                <c:pt idx="83">
                  <c:v>5.2150438049590573</c:v>
                </c:pt>
                <c:pt idx="84">
                  <c:v>5.2778756580308528</c:v>
                </c:pt>
                <c:pt idx="85">
                  <c:v>5.3407075111026483</c:v>
                </c:pt>
                <c:pt idx="86">
                  <c:v>5.4035393641744438</c:v>
                </c:pt>
                <c:pt idx="87">
                  <c:v>5.4663712172462393</c:v>
                </c:pt>
                <c:pt idx="88">
                  <c:v>5.5292030703180357</c:v>
                </c:pt>
                <c:pt idx="89">
                  <c:v>5.5920349233898321</c:v>
                </c:pt>
                <c:pt idx="90">
                  <c:v>5.6548667764616276</c:v>
                </c:pt>
                <c:pt idx="91">
                  <c:v>5.7176986295334231</c:v>
                </c:pt>
                <c:pt idx="92">
                  <c:v>5.7805304826052186</c:v>
                </c:pt>
                <c:pt idx="93">
                  <c:v>5.843362335677015</c:v>
                </c:pt>
                <c:pt idx="94">
                  <c:v>5.9061941887488114</c:v>
                </c:pt>
                <c:pt idx="95">
                  <c:v>5.9690260418206069</c:v>
                </c:pt>
                <c:pt idx="96">
                  <c:v>6.0318578948924024</c:v>
                </c:pt>
                <c:pt idx="97">
                  <c:v>6.0946897479641988</c:v>
                </c:pt>
                <c:pt idx="98">
                  <c:v>6.1575216010359943</c:v>
                </c:pt>
                <c:pt idx="99">
                  <c:v>6.2203534541077907</c:v>
                </c:pt>
                <c:pt idx="100">
                  <c:v>6.2831853071795862</c:v>
                </c:pt>
              </c:numCache>
            </c:numRef>
          </c:xVal>
          <c:yVal>
            <c:numRef>
              <c:f>Sheet1!$C$2:$C$102</c:f>
              <c:numCache>
                <c:formatCode>General</c:formatCode>
                <c:ptCount val="101"/>
                <c:pt idx="0">
                  <c:v>0</c:v>
                </c:pt>
                <c:pt idx="1">
                  <c:v>0.62790519529313371</c:v>
                </c:pt>
                <c:pt idx="2">
                  <c:v>1.2533323356430426</c:v>
                </c:pt>
                <c:pt idx="3">
                  <c:v>1.873813145857246</c:v>
                </c:pt>
                <c:pt idx="4">
                  <c:v>2.4868988716485481</c:v>
                </c:pt>
                <c:pt idx="5">
                  <c:v>3.0901699437494741</c:v>
                </c:pt>
                <c:pt idx="6">
                  <c:v>3.6812455268467792</c:v>
                </c:pt>
                <c:pt idx="7">
                  <c:v>4.257792915650727</c:v>
                </c:pt>
                <c:pt idx="8">
                  <c:v>4.817536741017153</c:v>
                </c:pt>
                <c:pt idx="9">
                  <c:v>5.3582679497899663</c:v>
                </c:pt>
                <c:pt idx="10">
                  <c:v>5.8778525229247318</c:v>
                </c:pt>
                <c:pt idx="11">
                  <c:v>6.3742398974868966</c:v>
                </c:pt>
                <c:pt idx="12">
                  <c:v>6.8454710592868864</c:v>
                </c:pt>
                <c:pt idx="13">
                  <c:v>7.289686274214116</c:v>
                </c:pt>
                <c:pt idx="14">
                  <c:v>7.7051324277578921</c:v>
                </c:pt>
                <c:pt idx="15">
                  <c:v>8.0901699437494727</c:v>
                </c:pt>
                <c:pt idx="16">
                  <c:v>8.4432792550201512</c:v>
                </c:pt>
                <c:pt idx="17">
                  <c:v>8.7630668004386365</c:v>
                </c:pt>
                <c:pt idx="18">
                  <c:v>9.0482705246601967</c:v>
                </c:pt>
                <c:pt idx="19">
                  <c:v>9.2977648588825126</c:v>
                </c:pt>
                <c:pt idx="20">
                  <c:v>9.5105651629515346</c:v>
                </c:pt>
                <c:pt idx="21">
                  <c:v>9.6858316112863108</c:v>
                </c:pt>
                <c:pt idx="22">
                  <c:v>9.8228725072868865</c:v>
                </c:pt>
                <c:pt idx="23">
                  <c:v>9.9211470131447772</c:v>
                </c:pt>
                <c:pt idx="24">
                  <c:v>9.980267284282716</c:v>
                </c:pt>
                <c:pt idx="25">
                  <c:v>10</c:v>
                </c:pt>
                <c:pt idx="26">
                  <c:v>9.980267284282716</c:v>
                </c:pt>
                <c:pt idx="27">
                  <c:v>9.921147013144779</c:v>
                </c:pt>
                <c:pt idx="28">
                  <c:v>9.8228725072868865</c:v>
                </c:pt>
                <c:pt idx="29">
                  <c:v>9.6858316112863108</c:v>
                </c:pt>
                <c:pt idx="30">
                  <c:v>9.5105651629515364</c:v>
                </c:pt>
                <c:pt idx="31">
                  <c:v>9.2977648588825144</c:v>
                </c:pt>
                <c:pt idx="32">
                  <c:v>9.0482705246601949</c:v>
                </c:pt>
                <c:pt idx="33">
                  <c:v>8.7630668004386347</c:v>
                </c:pt>
                <c:pt idx="34">
                  <c:v>8.4432792550201494</c:v>
                </c:pt>
                <c:pt idx="35">
                  <c:v>8.0901699437494745</c:v>
                </c:pt>
                <c:pt idx="36">
                  <c:v>7.7051324277578921</c:v>
                </c:pt>
                <c:pt idx="37">
                  <c:v>7.2896862742141142</c:v>
                </c:pt>
                <c:pt idx="38">
                  <c:v>6.8454710592868881</c:v>
                </c:pt>
                <c:pt idx="39">
                  <c:v>6.3742398974868983</c:v>
                </c:pt>
                <c:pt idx="40">
                  <c:v>5.8778525229247327</c:v>
                </c:pt>
                <c:pt idx="41">
                  <c:v>5.3582679497899699</c:v>
                </c:pt>
                <c:pt idx="42">
                  <c:v>4.8175367410171521</c:v>
                </c:pt>
                <c:pt idx="43">
                  <c:v>4.2577929156507288</c:v>
                </c:pt>
                <c:pt idx="44">
                  <c:v>3.6812455268467814</c:v>
                </c:pt>
                <c:pt idx="45">
                  <c:v>3.090169943749475</c:v>
                </c:pt>
                <c:pt idx="46">
                  <c:v>2.4868988716485525</c:v>
                </c:pt>
                <c:pt idx="47">
                  <c:v>1.8738131458572458</c:v>
                </c:pt>
                <c:pt idx="48">
                  <c:v>1.2533323356430452</c:v>
                </c:pt>
                <c:pt idx="49">
                  <c:v>0.62790519529313582</c:v>
                </c:pt>
                <c:pt idx="50">
                  <c:v>1.22514845490862E-15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7458-429A-9022-F021CAE507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0752088"/>
        <c:axId val="240752480"/>
      </c:scatterChart>
      <c:valAx>
        <c:axId val="240752088"/>
        <c:scaling>
          <c:orientation val="minMax"/>
          <c:max val="7"/>
          <c:min val="0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>
            <a:solidFill>
              <a:schemeClr val="tx1"/>
            </a:solidFill>
            <a:tailEnd type="triangle" w="med" len="lg"/>
          </a:ln>
        </c:spPr>
        <c:crossAx val="240752480"/>
        <c:crossesAt val="0"/>
        <c:crossBetween val="midCat"/>
        <c:majorUnit val="0.1"/>
        <c:minorUnit val="0.1"/>
      </c:valAx>
      <c:valAx>
        <c:axId val="240752480"/>
        <c:scaling>
          <c:orientation val="minMax"/>
          <c:max val="12"/>
          <c:min val="-12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12700">
            <a:solidFill>
              <a:schemeClr val="tx1"/>
            </a:solidFill>
            <a:tailEnd type="triangle" w="med" len="lg"/>
          </a:ln>
        </c:spPr>
        <c:crossAx val="240752088"/>
        <c:crossesAt val="0"/>
        <c:crossBetween val="midCat"/>
        <c:majorUnit val="0.1"/>
        <c:minorUnit val="0.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chemeClr val="bg1"/>
    </a:solidFill>
    <a:ln>
      <a:noFill/>
    </a:ln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5" Type="http://schemas.openxmlformats.org/officeDocument/2006/relationships/image" Target="../media/image5.wmf"/><Relationship Id="rId4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17.wmf"/><Relationship Id="rId7" Type="http://schemas.openxmlformats.org/officeDocument/2006/relationships/image" Target="../media/image21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10" Type="http://schemas.openxmlformats.org/officeDocument/2006/relationships/image" Target="../media/image24.wmf"/><Relationship Id="rId4" Type="http://schemas.openxmlformats.org/officeDocument/2006/relationships/image" Target="../media/image18.wmf"/><Relationship Id="rId9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17.wmf"/><Relationship Id="rId7" Type="http://schemas.openxmlformats.org/officeDocument/2006/relationships/image" Target="../media/image21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10" Type="http://schemas.openxmlformats.org/officeDocument/2006/relationships/image" Target="../media/image24.wmf"/><Relationship Id="rId4" Type="http://schemas.openxmlformats.org/officeDocument/2006/relationships/image" Target="../media/image18.wmf"/><Relationship Id="rId9" Type="http://schemas.openxmlformats.org/officeDocument/2006/relationships/image" Target="../media/image23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13" Type="http://schemas.openxmlformats.org/officeDocument/2006/relationships/image" Target="../media/image38.wmf"/><Relationship Id="rId3" Type="http://schemas.openxmlformats.org/officeDocument/2006/relationships/image" Target="../media/image28.wmf"/><Relationship Id="rId7" Type="http://schemas.openxmlformats.org/officeDocument/2006/relationships/image" Target="../media/image32.wmf"/><Relationship Id="rId12" Type="http://schemas.openxmlformats.org/officeDocument/2006/relationships/image" Target="../media/image37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6" Type="http://schemas.openxmlformats.org/officeDocument/2006/relationships/image" Target="../media/image31.wmf"/><Relationship Id="rId11" Type="http://schemas.openxmlformats.org/officeDocument/2006/relationships/image" Target="../media/image36.wmf"/><Relationship Id="rId5" Type="http://schemas.openxmlformats.org/officeDocument/2006/relationships/image" Target="../media/image30.wmf"/><Relationship Id="rId10" Type="http://schemas.openxmlformats.org/officeDocument/2006/relationships/image" Target="../media/image35.wmf"/><Relationship Id="rId4" Type="http://schemas.openxmlformats.org/officeDocument/2006/relationships/image" Target="../media/image29.wmf"/><Relationship Id="rId9" Type="http://schemas.openxmlformats.org/officeDocument/2006/relationships/image" Target="../media/image34.wmf"/><Relationship Id="rId14" Type="http://schemas.openxmlformats.org/officeDocument/2006/relationships/image" Target="../media/image39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3" Type="http://schemas.openxmlformats.org/officeDocument/2006/relationships/image" Target="../media/image42.wmf"/><Relationship Id="rId7" Type="http://schemas.openxmlformats.org/officeDocument/2006/relationships/image" Target="../media/image46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Relationship Id="rId6" Type="http://schemas.openxmlformats.org/officeDocument/2006/relationships/image" Target="../media/image45.wmf"/><Relationship Id="rId5" Type="http://schemas.openxmlformats.org/officeDocument/2006/relationships/image" Target="../media/image44.wmf"/><Relationship Id="rId4" Type="http://schemas.openxmlformats.org/officeDocument/2006/relationships/image" Target="../media/image43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49.wmf"/><Relationship Id="rId13" Type="http://schemas.openxmlformats.org/officeDocument/2006/relationships/image" Target="../media/image39.wmf"/><Relationship Id="rId3" Type="http://schemas.openxmlformats.org/officeDocument/2006/relationships/image" Target="../media/image33.wmf"/><Relationship Id="rId7" Type="http://schemas.openxmlformats.org/officeDocument/2006/relationships/image" Target="../media/image48.wmf"/><Relationship Id="rId12" Type="http://schemas.openxmlformats.org/officeDocument/2006/relationships/image" Target="../media/image38.wmf"/><Relationship Id="rId17" Type="http://schemas.openxmlformats.org/officeDocument/2006/relationships/image" Target="../media/image30.wmf"/><Relationship Id="rId2" Type="http://schemas.openxmlformats.org/officeDocument/2006/relationships/image" Target="../media/image32.wmf"/><Relationship Id="rId16" Type="http://schemas.openxmlformats.org/officeDocument/2006/relationships/image" Target="../media/image29.wmf"/><Relationship Id="rId1" Type="http://schemas.openxmlformats.org/officeDocument/2006/relationships/image" Target="../media/image31.wmf"/><Relationship Id="rId6" Type="http://schemas.openxmlformats.org/officeDocument/2006/relationships/image" Target="../media/image36.wmf"/><Relationship Id="rId11" Type="http://schemas.openxmlformats.org/officeDocument/2006/relationships/image" Target="../media/image37.wmf"/><Relationship Id="rId5" Type="http://schemas.openxmlformats.org/officeDocument/2006/relationships/image" Target="../media/image35.wmf"/><Relationship Id="rId15" Type="http://schemas.openxmlformats.org/officeDocument/2006/relationships/image" Target="../media/image27.wmf"/><Relationship Id="rId10" Type="http://schemas.openxmlformats.org/officeDocument/2006/relationships/image" Target="../media/image28.wmf"/><Relationship Id="rId4" Type="http://schemas.openxmlformats.org/officeDocument/2006/relationships/image" Target="../media/image34.wmf"/><Relationship Id="rId9" Type="http://schemas.openxmlformats.org/officeDocument/2006/relationships/image" Target="../media/image50.wmf"/><Relationship Id="rId14" Type="http://schemas.openxmlformats.org/officeDocument/2006/relationships/image" Target="../media/image26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image" Target="../media/image49.wmf"/><Relationship Id="rId3" Type="http://schemas.openxmlformats.org/officeDocument/2006/relationships/image" Target="../media/image50.wmf"/><Relationship Id="rId7" Type="http://schemas.openxmlformats.org/officeDocument/2006/relationships/image" Target="../media/image39.wmf"/><Relationship Id="rId12" Type="http://schemas.openxmlformats.org/officeDocument/2006/relationships/image" Target="../media/image54.wmf"/><Relationship Id="rId2" Type="http://schemas.openxmlformats.org/officeDocument/2006/relationships/image" Target="../media/image48.wmf"/><Relationship Id="rId1" Type="http://schemas.openxmlformats.org/officeDocument/2006/relationships/image" Target="../media/image36.wmf"/><Relationship Id="rId6" Type="http://schemas.openxmlformats.org/officeDocument/2006/relationships/image" Target="../media/image38.wmf"/><Relationship Id="rId11" Type="http://schemas.openxmlformats.org/officeDocument/2006/relationships/image" Target="../media/image53.wmf"/><Relationship Id="rId5" Type="http://schemas.openxmlformats.org/officeDocument/2006/relationships/image" Target="../media/image37.wmf"/><Relationship Id="rId10" Type="http://schemas.openxmlformats.org/officeDocument/2006/relationships/image" Target="../media/image52.wmf"/><Relationship Id="rId4" Type="http://schemas.openxmlformats.org/officeDocument/2006/relationships/image" Target="../media/image28.wmf"/><Relationship Id="rId9" Type="http://schemas.openxmlformats.org/officeDocument/2006/relationships/image" Target="../media/image51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62.wmf"/><Relationship Id="rId13" Type="http://schemas.openxmlformats.org/officeDocument/2006/relationships/image" Target="../media/image66.wmf"/><Relationship Id="rId3" Type="http://schemas.openxmlformats.org/officeDocument/2006/relationships/image" Target="../media/image57.wmf"/><Relationship Id="rId7" Type="http://schemas.openxmlformats.org/officeDocument/2006/relationships/image" Target="../media/image61.wmf"/><Relationship Id="rId12" Type="http://schemas.openxmlformats.org/officeDocument/2006/relationships/image" Target="../media/image46.wmf"/><Relationship Id="rId2" Type="http://schemas.openxmlformats.org/officeDocument/2006/relationships/image" Target="../media/image56.wmf"/><Relationship Id="rId16" Type="http://schemas.openxmlformats.org/officeDocument/2006/relationships/image" Target="../media/image39.wmf"/><Relationship Id="rId1" Type="http://schemas.openxmlformats.org/officeDocument/2006/relationships/image" Target="../media/image55.wmf"/><Relationship Id="rId6" Type="http://schemas.openxmlformats.org/officeDocument/2006/relationships/image" Target="../media/image60.wmf"/><Relationship Id="rId11" Type="http://schemas.openxmlformats.org/officeDocument/2006/relationships/image" Target="../media/image65.wmf"/><Relationship Id="rId5" Type="http://schemas.openxmlformats.org/officeDocument/2006/relationships/image" Target="../media/image59.wmf"/><Relationship Id="rId15" Type="http://schemas.openxmlformats.org/officeDocument/2006/relationships/image" Target="../media/image38.wmf"/><Relationship Id="rId10" Type="http://schemas.openxmlformats.org/officeDocument/2006/relationships/image" Target="../media/image64.wmf"/><Relationship Id="rId4" Type="http://schemas.openxmlformats.org/officeDocument/2006/relationships/image" Target="../media/image58.wmf"/><Relationship Id="rId9" Type="http://schemas.openxmlformats.org/officeDocument/2006/relationships/image" Target="../media/image63.wmf"/><Relationship Id="rId14" Type="http://schemas.openxmlformats.org/officeDocument/2006/relationships/image" Target="../media/image37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70.wmf"/><Relationship Id="rId13" Type="http://schemas.openxmlformats.org/officeDocument/2006/relationships/image" Target="../media/image55.wmf"/><Relationship Id="rId18" Type="http://schemas.openxmlformats.org/officeDocument/2006/relationships/image" Target="../media/image39.wmf"/><Relationship Id="rId3" Type="http://schemas.openxmlformats.org/officeDocument/2006/relationships/image" Target="../media/image56.wmf"/><Relationship Id="rId7" Type="http://schemas.openxmlformats.org/officeDocument/2006/relationships/image" Target="../media/image69.wmf"/><Relationship Id="rId12" Type="http://schemas.openxmlformats.org/officeDocument/2006/relationships/image" Target="../media/image74.wmf"/><Relationship Id="rId17" Type="http://schemas.openxmlformats.org/officeDocument/2006/relationships/image" Target="../media/image38.wmf"/><Relationship Id="rId2" Type="http://schemas.openxmlformats.org/officeDocument/2006/relationships/image" Target="../media/image68.wmf"/><Relationship Id="rId16" Type="http://schemas.openxmlformats.org/officeDocument/2006/relationships/image" Target="../media/image37.wmf"/><Relationship Id="rId1" Type="http://schemas.openxmlformats.org/officeDocument/2006/relationships/image" Target="../media/image67.wmf"/><Relationship Id="rId6" Type="http://schemas.openxmlformats.org/officeDocument/2006/relationships/image" Target="../media/image59.wmf"/><Relationship Id="rId11" Type="http://schemas.openxmlformats.org/officeDocument/2006/relationships/image" Target="../media/image73.wmf"/><Relationship Id="rId5" Type="http://schemas.openxmlformats.org/officeDocument/2006/relationships/image" Target="../media/image58.wmf"/><Relationship Id="rId15" Type="http://schemas.openxmlformats.org/officeDocument/2006/relationships/image" Target="../media/image66.wmf"/><Relationship Id="rId10" Type="http://schemas.openxmlformats.org/officeDocument/2006/relationships/image" Target="../media/image72.wmf"/><Relationship Id="rId4" Type="http://schemas.openxmlformats.org/officeDocument/2006/relationships/image" Target="../media/image57.wmf"/><Relationship Id="rId9" Type="http://schemas.openxmlformats.org/officeDocument/2006/relationships/image" Target="../media/image71.wmf"/><Relationship Id="rId14" Type="http://schemas.openxmlformats.org/officeDocument/2006/relationships/image" Target="../media/image60.w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84.wmf"/><Relationship Id="rId13" Type="http://schemas.openxmlformats.org/officeDocument/2006/relationships/image" Target="../media/image88.wmf"/><Relationship Id="rId3" Type="http://schemas.openxmlformats.org/officeDocument/2006/relationships/image" Target="../media/image79.wmf"/><Relationship Id="rId7" Type="http://schemas.openxmlformats.org/officeDocument/2006/relationships/image" Target="../media/image83.wmf"/><Relationship Id="rId12" Type="http://schemas.openxmlformats.org/officeDocument/2006/relationships/image" Target="../media/image87.wmf"/><Relationship Id="rId17" Type="http://schemas.openxmlformats.org/officeDocument/2006/relationships/image" Target="../media/image92.wmf"/><Relationship Id="rId2" Type="http://schemas.openxmlformats.org/officeDocument/2006/relationships/image" Target="../media/image78.wmf"/><Relationship Id="rId16" Type="http://schemas.openxmlformats.org/officeDocument/2006/relationships/image" Target="../media/image91.wmf"/><Relationship Id="rId1" Type="http://schemas.openxmlformats.org/officeDocument/2006/relationships/image" Target="../media/image77.wmf"/><Relationship Id="rId6" Type="http://schemas.openxmlformats.org/officeDocument/2006/relationships/image" Target="../media/image82.wmf"/><Relationship Id="rId11" Type="http://schemas.openxmlformats.org/officeDocument/2006/relationships/image" Target="../media/image86.wmf"/><Relationship Id="rId5" Type="http://schemas.openxmlformats.org/officeDocument/2006/relationships/image" Target="../media/image81.wmf"/><Relationship Id="rId15" Type="http://schemas.openxmlformats.org/officeDocument/2006/relationships/image" Target="../media/image90.wmf"/><Relationship Id="rId10" Type="http://schemas.openxmlformats.org/officeDocument/2006/relationships/image" Target="../media/image28.wmf"/><Relationship Id="rId4" Type="http://schemas.openxmlformats.org/officeDocument/2006/relationships/image" Target="../media/image80.wmf"/><Relationship Id="rId9" Type="http://schemas.openxmlformats.org/officeDocument/2006/relationships/image" Target="../media/image85.wmf"/><Relationship Id="rId14" Type="http://schemas.openxmlformats.org/officeDocument/2006/relationships/image" Target="../media/image89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97.wmf"/><Relationship Id="rId1" Type="http://schemas.openxmlformats.org/officeDocument/2006/relationships/image" Target="../media/image96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wmf"/><Relationship Id="rId2" Type="http://schemas.openxmlformats.org/officeDocument/2006/relationships/image" Target="../media/image101.wmf"/><Relationship Id="rId1" Type="http://schemas.openxmlformats.org/officeDocument/2006/relationships/image" Target="../media/image100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wmf"/><Relationship Id="rId2" Type="http://schemas.openxmlformats.org/officeDocument/2006/relationships/image" Target="../media/image106.wmf"/><Relationship Id="rId1" Type="http://schemas.openxmlformats.org/officeDocument/2006/relationships/image" Target="../media/image105.wmf"/><Relationship Id="rId5" Type="http://schemas.openxmlformats.org/officeDocument/2006/relationships/image" Target="../media/image108.wmf"/><Relationship Id="rId4" Type="http://schemas.openxmlformats.org/officeDocument/2006/relationships/image" Target="../media/image107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wmf"/><Relationship Id="rId2" Type="http://schemas.openxmlformats.org/officeDocument/2006/relationships/image" Target="../media/image112.wmf"/><Relationship Id="rId1" Type="http://schemas.openxmlformats.org/officeDocument/2006/relationships/image" Target="../media/image111.wmf"/><Relationship Id="rId4" Type="http://schemas.openxmlformats.org/officeDocument/2006/relationships/image" Target="../media/image114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wmf"/><Relationship Id="rId2" Type="http://schemas.openxmlformats.org/officeDocument/2006/relationships/image" Target="../media/image118.wmf"/><Relationship Id="rId1" Type="http://schemas.openxmlformats.org/officeDocument/2006/relationships/image" Target="../media/image117.wmf"/><Relationship Id="rId4" Type="http://schemas.openxmlformats.org/officeDocument/2006/relationships/image" Target="../media/image120.wmf"/></Relationships>
</file>

<file path=ppt/drawings/_rels/vmlDrawing20.vml.rels><?xml version="1.0" encoding="UTF-8" standalone="yes"?>
<Relationships xmlns="http://schemas.openxmlformats.org/package/2006/relationships"><Relationship Id="rId8" Type="http://schemas.openxmlformats.org/officeDocument/2006/relationships/image" Target="../media/image84.wmf"/><Relationship Id="rId13" Type="http://schemas.openxmlformats.org/officeDocument/2006/relationships/image" Target="../media/image88.wmf"/><Relationship Id="rId3" Type="http://schemas.openxmlformats.org/officeDocument/2006/relationships/image" Target="../media/image79.wmf"/><Relationship Id="rId7" Type="http://schemas.openxmlformats.org/officeDocument/2006/relationships/image" Target="../media/image83.wmf"/><Relationship Id="rId12" Type="http://schemas.openxmlformats.org/officeDocument/2006/relationships/image" Target="../media/image87.wmf"/><Relationship Id="rId2" Type="http://schemas.openxmlformats.org/officeDocument/2006/relationships/image" Target="../media/image78.wmf"/><Relationship Id="rId1" Type="http://schemas.openxmlformats.org/officeDocument/2006/relationships/image" Target="../media/image77.wmf"/><Relationship Id="rId6" Type="http://schemas.openxmlformats.org/officeDocument/2006/relationships/image" Target="../media/image82.wmf"/><Relationship Id="rId11" Type="http://schemas.openxmlformats.org/officeDocument/2006/relationships/image" Target="../media/image86.wmf"/><Relationship Id="rId5" Type="http://schemas.openxmlformats.org/officeDocument/2006/relationships/image" Target="../media/image81.wmf"/><Relationship Id="rId15" Type="http://schemas.openxmlformats.org/officeDocument/2006/relationships/image" Target="../media/image91.wmf"/><Relationship Id="rId10" Type="http://schemas.openxmlformats.org/officeDocument/2006/relationships/image" Target="../media/image28.wmf"/><Relationship Id="rId4" Type="http://schemas.openxmlformats.org/officeDocument/2006/relationships/image" Target="../media/image80.wmf"/><Relationship Id="rId9" Type="http://schemas.openxmlformats.org/officeDocument/2006/relationships/image" Target="../media/image85.wmf"/><Relationship Id="rId14" Type="http://schemas.openxmlformats.org/officeDocument/2006/relationships/image" Target="../media/image90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7" Type="http://schemas.openxmlformats.org/officeDocument/2006/relationships/image" Target="../media/image127.wmf"/><Relationship Id="rId2" Type="http://schemas.openxmlformats.org/officeDocument/2006/relationships/image" Target="../media/image125.wmf"/><Relationship Id="rId1" Type="http://schemas.openxmlformats.org/officeDocument/2006/relationships/image" Target="../media/image124.wmf"/><Relationship Id="rId6" Type="http://schemas.openxmlformats.org/officeDocument/2006/relationships/image" Target="../media/image126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drawings/_rels/vmlDrawing2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6.wmf"/><Relationship Id="rId3" Type="http://schemas.openxmlformats.org/officeDocument/2006/relationships/image" Target="../media/image132.wmf"/><Relationship Id="rId7" Type="http://schemas.openxmlformats.org/officeDocument/2006/relationships/image" Target="../media/image135.wmf"/><Relationship Id="rId2" Type="http://schemas.openxmlformats.org/officeDocument/2006/relationships/image" Target="../media/image86.wmf"/><Relationship Id="rId1" Type="http://schemas.openxmlformats.org/officeDocument/2006/relationships/image" Target="../media/image28.wmf"/><Relationship Id="rId6" Type="http://schemas.openxmlformats.org/officeDocument/2006/relationships/image" Target="../media/image134.wmf"/><Relationship Id="rId5" Type="http://schemas.openxmlformats.org/officeDocument/2006/relationships/image" Target="../media/image133.wmf"/><Relationship Id="rId4" Type="http://schemas.openxmlformats.org/officeDocument/2006/relationships/image" Target="../media/image8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2CAC27-C48F-4AFB-ACBA-6FD1DBD2C42F}" type="datetimeFigureOut">
              <a:rPr lang="fr-CH" smtClean="0"/>
              <a:t>01.11.2024</a:t>
            </a:fld>
            <a:endParaRPr lang="fr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83F44-5754-4487-A45A-6D5FFA55CCA9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615832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63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0196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1492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19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6528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20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6853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21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1246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22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3419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24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1520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25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0019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27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2802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0EE803B-4937-4A25-8BF9-6CFB1DD97DF4}" type="slidenum">
              <a:rPr lang="en-US" smtClean="0">
                <a:latin typeface="Arial" charset="0"/>
              </a:rPr>
              <a:pPr eaLnBrk="1" hangingPunct="1"/>
              <a:t>28</a:t>
            </a:fld>
            <a:endParaRPr lang="en-US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6354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35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2442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36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6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A1C68-7A2C-46EA-B4C5-CF8C75E53281}" type="datetime1">
              <a:rPr lang="fr-CH" smtClean="0"/>
              <a:t>01.11.2024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867890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DABEA-2B80-4DFD-80B5-00DA386EDD1B}" type="datetime1">
              <a:rPr lang="fr-CH" smtClean="0"/>
              <a:t>01.11.2024</a:t>
            </a:fld>
            <a:endParaRPr lang="fr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99417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5E6FE3-8E88-4F9D-A170-AF301EAE5BC2}" type="datetime1">
              <a:rPr lang="fr-CH" smtClean="0"/>
              <a:t>01.11.2024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86600" y="64928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190743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6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5.wmf"/><Relationship Id="rId3" Type="http://schemas.openxmlformats.org/officeDocument/2006/relationships/chart" Target="../charts/chart1.xml"/><Relationship Id="rId7" Type="http://schemas.openxmlformats.org/officeDocument/2006/relationships/image" Target="../media/image2.wmf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4.wmf"/><Relationship Id="rId5" Type="http://schemas.openxmlformats.org/officeDocument/2006/relationships/image" Target="../media/image1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jpeg"/><Relationship Id="rId5" Type="http://schemas.openxmlformats.org/officeDocument/2006/relationships/oleObject" Target="../embeddings/oleObject7.bin"/><Relationship Id="rId4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13" Type="http://schemas.openxmlformats.org/officeDocument/2006/relationships/image" Target="../media/image5.wmf"/><Relationship Id="rId3" Type="http://schemas.openxmlformats.org/officeDocument/2006/relationships/chart" Target="../charts/chart2.xml"/><Relationship Id="rId7" Type="http://schemas.openxmlformats.org/officeDocument/2006/relationships/image" Target="../media/image2.wmf"/><Relationship Id="rId12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9.bin"/><Relationship Id="rId11" Type="http://schemas.openxmlformats.org/officeDocument/2006/relationships/image" Target="../media/image8.wmf"/><Relationship Id="rId5" Type="http://schemas.openxmlformats.org/officeDocument/2006/relationships/image" Target="../media/image1.wmf"/><Relationship Id="rId10" Type="http://schemas.openxmlformats.org/officeDocument/2006/relationships/oleObject" Target="../embeddings/oleObject11.bin"/><Relationship Id="rId4" Type="http://schemas.openxmlformats.org/officeDocument/2006/relationships/oleObject" Target="../embeddings/oleObject8.bin"/><Relationship Id="rId9" Type="http://schemas.openxmlformats.org/officeDocument/2006/relationships/image" Target="../media/image3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7.jpeg"/><Relationship Id="rId5" Type="http://schemas.openxmlformats.org/officeDocument/2006/relationships/oleObject" Target="../embeddings/oleObject14.bin"/><Relationship Id="rId4" Type="http://schemas.openxmlformats.org/officeDocument/2006/relationships/image" Target="../media/image6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3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13" Type="http://schemas.openxmlformats.org/officeDocument/2006/relationships/image" Target="../media/image19.wmf"/><Relationship Id="rId18" Type="http://schemas.openxmlformats.org/officeDocument/2006/relationships/oleObject" Target="../embeddings/oleObject24.bin"/><Relationship Id="rId3" Type="http://schemas.openxmlformats.org/officeDocument/2006/relationships/oleObject" Target="../embeddings/oleObject17.bin"/><Relationship Id="rId21" Type="http://schemas.openxmlformats.org/officeDocument/2006/relationships/image" Target="../media/image23.wmf"/><Relationship Id="rId7" Type="http://schemas.openxmlformats.org/officeDocument/2006/relationships/image" Target="../media/image25.png"/><Relationship Id="rId12" Type="http://schemas.openxmlformats.org/officeDocument/2006/relationships/oleObject" Target="../embeddings/oleObject21.bin"/><Relationship Id="rId17" Type="http://schemas.openxmlformats.org/officeDocument/2006/relationships/image" Target="../media/image21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23.bin"/><Relationship Id="rId20" Type="http://schemas.openxmlformats.org/officeDocument/2006/relationships/oleObject" Target="../embeddings/oleObject25.bin"/><Relationship Id="rId1" Type="http://schemas.openxmlformats.org/officeDocument/2006/relationships/vmlDrawing" Target="../drawings/vmlDrawing6.vml"/><Relationship Id="rId6" Type="http://schemas.openxmlformats.org/officeDocument/2006/relationships/image" Target="../media/image16.wmf"/><Relationship Id="rId11" Type="http://schemas.openxmlformats.org/officeDocument/2006/relationships/image" Target="../media/image18.wmf"/><Relationship Id="rId5" Type="http://schemas.openxmlformats.org/officeDocument/2006/relationships/oleObject" Target="../embeddings/oleObject18.bin"/><Relationship Id="rId15" Type="http://schemas.openxmlformats.org/officeDocument/2006/relationships/image" Target="../media/image20.wmf"/><Relationship Id="rId23" Type="http://schemas.openxmlformats.org/officeDocument/2006/relationships/image" Target="../media/image24.wmf"/><Relationship Id="rId10" Type="http://schemas.openxmlformats.org/officeDocument/2006/relationships/oleObject" Target="../embeddings/oleObject20.bin"/><Relationship Id="rId19" Type="http://schemas.openxmlformats.org/officeDocument/2006/relationships/image" Target="../media/image22.wmf"/><Relationship Id="rId4" Type="http://schemas.openxmlformats.org/officeDocument/2006/relationships/image" Target="../media/image15.wmf"/><Relationship Id="rId9" Type="http://schemas.openxmlformats.org/officeDocument/2006/relationships/image" Target="../media/image17.wmf"/><Relationship Id="rId14" Type="http://schemas.openxmlformats.org/officeDocument/2006/relationships/oleObject" Target="../embeddings/oleObject22.bin"/><Relationship Id="rId22" Type="http://schemas.openxmlformats.org/officeDocument/2006/relationships/oleObject" Target="../embeddings/oleObject26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13" Type="http://schemas.openxmlformats.org/officeDocument/2006/relationships/oleObject" Target="../embeddings/oleObject22.bin"/><Relationship Id="rId18" Type="http://schemas.openxmlformats.org/officeDocument/2006/relationships/image" Target="../media/image22.wmf"/><Relationship Id="rId3" Type="http://schemas.openxmlformats.org/officeDocument/2006/relationships/oleObject" Target="../embeddings/oleObject17.bin"/><Relationship Id="rId21" Type="http://schemas.openxmlformats.org/officeDocument/2006/relationships/oleObject" Target="../embeddings/oleObject26.bin"/><Relationship Id="rId7" Type="http://schemas.openxmlformats.org/officeDocument/2006/relationships/oleObject" Target="../embeddings/oleObject19.bin"/><Relationship Id="rId12" Type="http://schemas.openxmlformats.org/officeDocument/2006/relationships/image" Target="../media/image19.wmf"/><Relationship Id="rId17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1.wmf"/><Relationship Id="rId20" Type="http://schemas.openxmlformats.org/officeDocument/2006/relationships/image" Target="../media/image23.wmf"/><Relationship Id="rId1" Type="http://schemas.openxmlformats.org/officeDocument/2006/relationships/vmlDrawing" Target="../drawings/vmlDrawing7.vml"/><Relationship Id="rId6" Type="http://schemas.openxmlformats.org/officeDocument/2006/relationships/image" Target="../media/image16.wmf"/><Relationship Id="rId11" Type="http://schemas.openxmlformats.org/officeDocument/2006/relationships/oleObject" Target="../embeddings/oleObject21.bin"/><Relationship Id="rId5" Type="http://schemas.openxmlformats.org/officeDocument/2006/relationships/oleObject" Target="../embeddings/oleObject18.bin"/><Relationship Id="rId15" Type="http://schemas.openxmlformats.org/officeDocument/2006/relationships/oleObject" Target="../embeddings/oleObject23.bin"/><Relationship Id="rId10" Type="http://schemas.openxmlformats.org/officeDocument/2006/relationships/image" Target="../media/image18.wmf"/><Relationship Id="rId19" Type="http://schemas.openxmlformats.org/officeDocument/2006/relationships/oleObject" Target="../embeddings/oleObject25.bin"/><Relationship Id="rId4" Type="http://schemas.openxmlformats.org/officeDocument/2006/relationships/image" Target="../media/image15.wmf"/><Relationship Id="rId9" Type="http://schemas.openxmlformats.org/officeDocument/2006/relationships/oleObject" Target="../embeddings/oleObject20.bin"/><Relationship Id="rId14" Type="http://schemas.openxmlformats.org/officeDocument/2006/relationships/image" Target="../media/image20.wmf"/><Relationship Id="rId22" Type="http://schemas.openxmlformats.org/officeDocument/2006/relationships/image" Target="../media/image24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13" Type="http://schemas.openxmlformats.org/officeDocument/2006/relationships/image" Target="../media/image30.wmf"/><Relationship Id="rId18" Type="http://schemas.openxmlformats.org/officeDocument/2006/relationships/oleObject" Target="../embeddings/oleObject34.bin"/><Relationship Id="rId26" Type="http://schemas.openxmlformats.org/officeDocument/2006/relationships/oleObject" Target="../embeddings/oleObject38.bin"/><Relationship Id="rId3" Type="http://schemas.openxmlformats.org/officeDocument/2006/relationships/notesSlide" Target="../notesSlides/notesSlide3.xml"/><Relationship Id="rId21" Type="http://schemas.openxmlformats.org/officeDocument/2006/relationships/image" Target="../media/image34.wmf"/><Relationship Id="rId7" Type="http://schemas.openxmlformats.org/officeDocument/2006/relationships/image" Target="../media/image27.wmf"/><Relationship Id="rId12" Type="http://schemas.openxmlformats.org/officeDocument/2006/relationships/oleObject" Target="../embeddings/oleObject31.bin"/><Relationship Id="rId17" Type="http://schemas.openxmlformats.org/officeDocument/2006/relationships/image" Target="../media/image32.wmf"/><Relationship Id="rId25" Type="http://schemas.openxmlformats.org/officeDocument/2006/relationships/image" Target="../media/image36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33.bin"/><Relationship Id="rId20" Type="http://schemas.openxmlformats.org/officeDocument/2006/relationships/oleObject" Target="../embeddings/oleObject35.bin"/><Relationship Id="rId29" Type="http://schemas.openxmlformats.org/officeDocument/2006/relationships/image" Target="../media/image38.wmf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8.bin"/><Relationship Id="rId11" Type="http://schemas.openxmlformats.org/officeDocument/2006/relationships/image" Target="../media/image29.wmf"/><Relationship Id="rId24" Type="http://schemas.openxmlformats.org/officeDocument/2006/relationships/oleObject" Target="../embeddings/oleObject37.bin"/><Relationship Id="rId5" Type="http://schemas.openxmlformats.org/officeDocument/2006/relationships/image" Target="../media/image26.wmf"/><Relationship Id="rId15" Type="http://schemas.openxmlformats.org/officeDocument/2006/relationships/image" Target="../media/image31.wmf"/><Relationship Id="rId23" Type="http://schemas.openxmlformats.org/officeDocument/2006/relationships/image" Target="../media/image35.wmf"/><Relationship Id="rId28" Type="http://schemas.openxmlformats.org/officeDocument/2006/relationships/oleObject" Target="../embeddings/oleObject39.bin"/><Relationship Id="rId10" Type="http://schemas.openxmlformats.org/officeDocument/2006/relationships/oleObject" Target="../embeddings/oleObject30.bin"/><Relationship Id="rId19" Type="http://schemas.openxmlformats.org/officeDocument/2006/relationships/image" Target="../media/image33.wmf"/><Relationship Id="rId31" Type="http://schemas.openxmlformats.org/officeDocument/2006/relationships/image" Target="../media/image39.wmf"/><Relationship Id="rId4" Type="http://schemas.openxmlformats.org/officeDocument/2006/relationships/oleObject" Target="../embeddings/oleObject27.bin"/><Relationship Id="rId9" Type="http://schemas.openxmlformats.org/officeDocument/2006/relationships/image" Target="../media/image28.wmf"/><Relationship Id="rId14" Type="http://schemas.openxmlformats.org/officeDocument/2006/relationships/oleObject" Target="../embeddings/oleObject32.bin"/><Relationship Id="rId22" Type="http://schemas.openxmlformats.org/officeDocument/2006/relationships/oleObject" Target="../embeddings/oleObject36.bin"/><Relationship Id="rId27" Type="http://schemas.openxmlformats.org/officeDocument/2006/relationships/image" Target="../media/image37.wmf"/><Relationship Id="rId30" Type="http://schemas.openxmlformats.org/officeDocument/2006/relationships/oleObject" Target="../embeddings/oleObject40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3.bin"/><Relationship Id="rId13" Type="http://schemas.openxmlformats.org/officeDocument/2006/relationships/image" Target="../media/image44.wmf"/><Relationship Id="rId18" Type="http://schemas.openxmlformats.org/officeDocument/2006/relationships/oleObject" Target="../embeddings/oleObject48.bin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41.wmf"/><Relationship Id="rId12" Type="http://schemas.openxmlformats.org/officeDocument/2006/relationships/oleObject" Target="../embeddings/oleObject45.bin"/><Relationship Id="rId17" Type="http://schemas.openxmlformats.org/officeDocument/2006/relationships/image" Target="../media/image46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47.bin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42.bin"/><Relationship Id="rId11" Type="http://schemas.openxmlformats.org/officeDocument/2006/relationships/image" Target="../media/image43.wmf"/><Relationship Id="rId5" Type="http://schemas.openxmlformats.org/officeDocument/2006/relationships/image" Target="../media/image40.wmf"/><Relationship Id="rId15" Type="http://schemas.openxmlformats.org/officeDocument/2006/relationships/image" Target="../media/image45.wmf"/><Relationship Id="rId10" Type="http://schemas.openxmlformats.org/officeDocument/2006/relationships/oleObject" Target="../embeddings/oleObject44.bin"/><Relationship Id="rId19" Type="http://schemas.openxmlformats.org/officeDocument/2006/relationships/image" Target="../media/image47.wmf"/><Relationship Id="rId4" Type="http://schemas.openxmlformats.org/officeDocument/2006/relationships/oleObject" Target="../embeddings/oleObject41.bin"/><Relationship Id="rId9" Type="http://schemas.openxmlformats.org/officeDocument/2006/relationships/image" Target="../media/image42.wmf"/><Relationship Id="rId14" Type="http://schemas.openxmlformats.org/officeDocument/2006/relationships/oleObject" Target="../embeddings/oleObject46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4.bin"/><Relationship Id="rId13" Type="http://schemas.openxmlformats.org/officeDocument/2006/relationships/image" Target="../media/image35.wmf"/><Relationship Id="rId18" Type="http://schemas.openxmlformats.org/officeDocument/2006/relationships/oleObject" Target="../embeddings/oleObject50.bin"/><Relationship Id="rId26" Type="http://schemas.openxmlformats.org/officeDocument/2006/relationships/oleObject" Target="../embeddings/oleObject39.bin"/><Relationship Id="rId3" Type="http://schemas.openxmlformats.org/officeDocument/2006/relationships/notesSlide" Target="../notesSlides/notesSlide5.xml"/><Relationship Id="rId21" Type="http://schemas.openxmlformats.org/officeDocument/2006/relationships/image" Target="../media/image50.wmf"/><Relationship Id="rId34" Type="http://schemas.openxmlformats.org/officeDocument/2006/relationships/oleObject" Target="../embeddings/oleObject30.bin"/><Relationship Id="rId7" Type="http://schemas.openxmlformats.org/officeDocument/2006/relationships/image" Target="../media/image32.wmf"/><Relationship Id="rId12" Type="http://schemas.openxmlformats.org/officeDocument/2006/relationships/oleObject" Target="../embeddings/oleObject36.bin"/><Relationship Id="rId17" Type="http://schemas.openxmlformats.org/officeDocument/2006/relationships/image" Target="../media/image48.wmf"/><Relationship Id="rId25" Type="http://schemas.openxmlformats.org/officeDocument/2006/relationships/image" Target="../media/image37.wmf"/><Relationship Id="rId33" Type="http://schemas.openxmlformats.org/officeDocument/2006/relationships/image" Target="../media/image27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49.bin"/><Relationship Id="rId20" Type="http://schemas.openxmlformats.org/officeDocument/2006/relationships/oleObject" Target="../embeddings/oleObject51.bin"/><Relationship Id="rId29" Type="http://schemas.openxmlformats.org/officeDocument/2006/relationships/image" Target="../media/image39.wmf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33.bin"/><Relationship Id="rId11" Type="http://schemas.openxmlformats.org/officeDocument/2006/relationships/image" Target="../media/image34.wmf"/><Relationship Id="rId24" Type="http://schemas.openxmlformats.org/officeDocument/2006/relationships/oleObject" Target="../embeddings/oleObject38.bin"/><Relationship Id="rId32" Type="http://schemas.openxmlformats.org/officeDocument/2006/relationships/oleObject" Target="../embeddings/oleObject53.bin"/><Relationship Id="rId37" Type="http://schemas.openxmlformats.org/officeDocument/2006/relationships/image" Target="../media/image30.wmf"/><Relationship Id="rId5" Type="http://schemas.openxmlformats.org/officeDocument/2006/relationships/image" Target="../media/image31.wmf"/><Relationship Id="rId15" Type="http://schemas.openxmlformats.org/officeDocument/2006/relationships/image" Target="../media/image36.wmf"/><Relationship Id="rId23" Type="http://schemas.openxmlformats.org/officeDocument/2006/relationships/image" Target="../media/image28.wmf"/><Relationship Id="rId28" Type="http://schemas.openxmlformats.org/officeDocument/2006/relationships/oleObject" Target="../embeddings/oleObject40.bin"/><Relationship Id="rId36" Type="http://schemas.openxmlformats.org/officeDocument/2006/relationships/oleObject" Target="../embeddings/oleObject31.bin"/><Relationship Id="rId10" Type="http://schemas.openxmlformats.org/officeDocument/2006/relationships/oleObject" Target="../embeddings/oleObject35.bin"/><Relationship Id="rId19" Type="http://schemas.openxmlformats.org/officeDocument/2006/relationships/image" Target="../media/image49.wmf"/><Relationship Id="rId31" Type="http://schemas.openxmlformats.org/officeDocument/2006/relationships/image" Target="../media/image26.wmf"/><Relationship Id="rId4" Type="http://schemas.openxmlformats.org/officeDocument/2006/relationships/oleObject" Target="../embeddings/oleObject32.bin"/><Relationship Id="rId9" Type="http://schemas.openxmlformats.org/officeDocument/2006/relationships/image" Target="../media/image33.wmf"/><Relationship Id="rId14" Type="http://schemas.openxmlformats.org/officeDocument/2006/relationships/oleObject" Target="../embeddings/oleObject37.bin"/><Relationship Id="rId22" Type="http://schemas.openxmlformats.org/officeDocument/2006/relationships/oleObject" Target="../embeddings/oleObject29.bin"/><Relationship Id="rId27" Type="http://schemas.openxmlformats.org/officeDocument/2006/relationships/image" Target="../media/image38.wmf"/><Relationship Id="rId30" Type="http://schemas.openxmlformats.org/officeDocument/2006/relationships/oleObject" Target="../embeddings/oleObject52.bin"/><Relationship Id="rId35" Type="http://schemas.openxmlformats.org/officeDocument/2006/relationships/image" Target="../media/image29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1.bin"/><Relationship Id="rId13" Type="http://schemas.openxmlformats.org/officeDocument/2006/relationships/image" Target="../media/image37.wmf"/><Relationship Id="rId18" Type="http://schemas.openxmlformats.org/officeDocument/2006/relationships/oleObject" Target="../embeddings/oleObject16.bin"/><Relationship Id="rId26" Type="http://schemas.openxmlformats.org/officeDocument/2006/relationships/oleObject" Target="../embeddings/oleObject57.bin"/><Relationship Id="rId3" Type="http://schemas.openxmlformats.org/officeDocument/2006/relationships/notesSlide" Target="../notesSlides/notesSlide6.xml"/><Relationship Id="rId21" Type="http://schemas.openxmlformats.org/officeDocument/2006/relationships/image" Target="../media/image51.wmf"/><Relationship Id="rId7" Type="http://schemas.openxmlformats.org/officeDocument/2006/relationships/image" Target="../media/image48.wmf"/><Relationship Id="rId12" Type="http://schemas.openxmlformats.org/officeDocument/2006/relationships/oleObject" Target="../embeddings/oleObject38.bin"/><Relationship Id="rId17" Type="http://schemas.openxmlformats.org/officeDocument/2006/relationships/image" Target="../media/image39.wmf"/><Relationship Id="rId25" Type="http://schemas.openxmlformats.org/officeDocument/2006/relationships/image" Target="../media/image53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40.bin"/><Relationship Id="rId20" Type="http://schemas.openxmlformats.org/officeDocument/2006/relationships/oleObject" Target="../embeddings/oleObject54.bin"/><Relationship Id="rId29" Type="http://schemas.openxmlformats.org/officeDocument/2006/relationships/image" Target="../media/image49.wmf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49.bin"/><Relationship Id="rId11" Type="http://schemas.openxmlformats.org/officeDocument/2006/relationships/image" Target="../media/image28.wmf"/><Relationship Id="rId24" Type="http://schemas.openxmlformats.org/officeDocument/2006/relationships/oleObject" Target="../embeddings/oleObject56.bin"/><Relationship Id="rId5" Type="http://schemas.openxmlformats.org/officeDocument/2006/relationships/image" Target="../media/image36.wmf"/><Relationship Id="rId15" Type="http://schemas.openxmlformats.org/officeDocument/2006/relationships/image" Target="../media/image38.wmf"/><Relationship Id="rId23" Type="http://schemas.openxmlformats.org/officeDocument/2006/relationships/image" Target="../media/image52.wmf"/><Relationship Id="rId28" Type="http://schemas.openxmlformats.org/officeDocument/2006/relationships/oleObject" Target="../embeddings/oleObject50.bin"/><Relationship Id="rId10" Type="http://schemas.openxmlformats.org/officeDocument/2006/relationships/oleObject" Target="../embeddings/oleObject29.bin"/><Relationship Id="rId19" Type="http://schemas.openxmlformats.org/officeDocument/2006/relationships/image" Target="../media/image14.wmf"/><Relationship Id="rId4" Type="http://schemas.openxmlformats.org/officeDocument/2006/relationships/oleObject" Target="../embeddings/oleObject37.bin"/><Relationship Id="rId9" Type="http://schemas.openxmlformats.org/officeDocument/2006/relationships/image" Target="../media/image50.wmf"/><Relationship Id="rId14" Type="http://schemas.openxmlformats.org/officeDocument/2006/relationships/oleObject" Target="../embeddings/oleObject39.bin"/><Relationship Id="rId22" Type="http://schemas.openxmlformats.org/officeDocument/2006/relationships/oleObject" Target="../embeddings/oleObject55.bin"/><Relationship Id="rId27" Type="http://schemas.openxmlformats.org/officeDocument/2006/relationships/image" Target="../media/image54.w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13" Type="http://schemas.openxmlformats.org/officeDocument/2006/relationships/image" Target="../media/image59.wmf"/><Relationship Id="rId18" Type="http://schemas.openxmlformats.org/officeDocument/2006/relationships/oleObject" Target="../embeddings/oleObject65.bin"/><Relationship Id="rId26" Type="http://schemas.openxmlformats.org/officeDocument/2006/relationships/oleObject" Target="../embeddings/oleObject47.bin"/><Relationship Id="rId3" Type="http://schemas.openxmlformats.org/officeDocument/2006/relationships/notesSlide" Target="../notesSlides/notesSlide7.xml"/><Relationship Id="rId21" Type="http://schemas.openxmlformats.org/officeDocument/2006/relationships/image" Target="../media/image63.wmf"/><Relationship Id="rId34" Type="http://schemas.openxmlformats.org/officeDocument/2006/relationships/oleObject" Target="../embeddings/oleObject72.bin"/><Relationship Id="rId7" Type="http://schemas.openxmlformats.org/officeDocument/2006/relationships/image" Target="../media/image56.wmf"/><Relationship Id="rId12" Type="http://schemas.openxmlformats.org/officeDocument/2006/relationships/oleObject" Target="../embeddings/oleObject62.bin"/><Relationship Id="rId17" Type="http://schemas.openxmlformats.org/officeDocument/2006/relationships/image" Target="../media/image61.wmf"/><Relationship Id="rId25" Type="http://schemas.openxmlformats.org/officeDocument/2006/relationships/image" Target="../media/image65.wmf"/><Relationship Id="rId33" Type="http://schemas.openxmlformats.org/officeDocument/2006/relationships/image" Target="../media/image38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64.bin"/><Relationship Id="rId20" Type="http://schemas.openxmlformats.org/officeDocument/2006/relationships/oleObject" Target="../embeddings/oleObject66.bin"/><Relationship Id="rId29" Type="http://schemas.openxmlformats.org/officeDocument/2006/relationships/image" Target="../media/image66.wmf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59.bin"/><Relationship Id="rId11" Type="http://schemas.openxmlformats.org/officeDocument/2006/relationships/image" Target="../media/image58.wmf"/><Relationship Id="rId24" Type="http://schemas.openxmlformats.org/officeDocument/2006/relationships/oleObject" Target="../embeddings/oleObject68.bin"/><Relationship Id="rId32" Type="http://schemas.openxmlformats.org/officeDocument/2006/relationships/oleObject" Target="../embeddings/oleObject71.bin"/><Relationship Id="rId5" Type="http://schemas.openxmlformats.org/officeDocument/2006/relationships/image" Target="../media/image55.wmf"/><Relationship Id="rId15" Type="http://schemas.openxmlformats.org/officeDocument/2006/relationships/image" Target="../media/image60.wmf"/><Relationship Id="rId23" Type="http://schemas.openxmlformats.org/officeDocument/2006/relationships/image" Target="../media/image64.wmf"/><Relationship Id="rId28" Type="http://schemas.openxmlformats.org/officeDocument/2006/relationships/oleObject" Target="../embeddings/oleObject69.bin"/><Relationship Id="rId10" Type="http://schemas.openxmlformats.org/officeDocument/2006/relationships/oleObject" Target="../embeddings/oleObject61.bin"/><Relationship Id="rId19" Type="http://schemas.openxmlformats.org/officeDocument/2006/relationships/image" Target="../media/image62.wmf"/><Relationship Id="rId31" Type="http://schemas.openxmlformats.org/officeDocument/2006/relationships/image" Target="../media/image37.wmf"/><Relationship Id="rId4" Type="http://schemas.openxmlformats.org/officeDocument/2006/relationships/oleObject" Target="../embeddings/oleObject58.bin"/><Relationship Id="rId9" Type="http://schemas.openxmlformats.org/officeDocument/2006/relationships/image" Target="../media/image57.wmf"/><Relationship Id="rId14" Type="http://schemas.openxmlformats.org/officeDocument/2006/relationships/oleObject" Target="../embeddings/oleObject63.bin"/><Relationship Id="rId22" Type="http://schemas.openxmlformats.org/officeDocument/2006/relationships/oleObject" Target="../embeddings/oleObject67.bin"/><Relationship Id="rId27" Type="http://schemas.openxmlformats.org/officeDocument/2006/relationships/image" Target="../media/image46.wmf"/><Relationship Id="rId30" Type="http://schemas.openxmlformats.org/officeDocument/2006/relationships/oleObject" Target="../embeddings/oleObject70.bin"/><Relationship Id="rId35" Type="http://schemas.openxmlformats.org/officeDocument/2006/relationships/image" Target="../media/image39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oleObject" Target="../embeddings/oleObject61.bin"/><Relationship Id="rId18" Type="http://schemas.openxmlformats.org/officeDocument/2006/relationships/oleObject" Target="../embeddings/oleObject75.bin"/><Relationship Id="rId26" Type="http://schemas.openxmlformats.org/officeDocument/2006/relationships/oleObject" Target="../embeddings/oleObject79.bin"/><Relationship Id="rId39" Type="http://schemas.openxmlformats.org/officeDocument/2006/relationships/image" Target="../media/image38.wmf"/><Relationship Id="rId3" Type="http://schemas.openxmlformats.org/officeDocument/2006/relationships/notesSlide" Target="../notesSlides/notesSlide8.xml"/><Relationship Id="rId21" Type="http://schemas.openxmlformats.org/officeDocument/2006/relationships/image" Target="../media/image70.wmf"/><Relationship Id="rId34" Type="http://schemas.openxmlformats.org/officeDocument/2006/relationships/oleObject" Target="../embeddings/oleObject69.bin"/><Relationship Id="rId7" Type="http://schemas.openxmlformats.org/officeDocument/2006/relationships/image" Target="../media/image68.wmf"/><Relationship Id="rId12" Type="http://schemas.openxmlformats.org/officeDocument/2006/relationships/image" Target="../media/image57.wmf"/><Relationship Id="rId17" Type="http://schemas.openxmlformats.org/officeDocument/2006/relationships/image" Target="../media/image76.png"/><Relationship Id="rId25" Type="http://schemas.openxmlformats.org/officeDocument/2006/relationships/image" Target="../media/image72.wmf"/><Relationship Id="rId33" Type="http://schemas.openxmlformats.org/officeDocument/2006/relationships/image" Target="../media/image60.wmf"/><Relationship Id="rId38" Type="http://schemas.openxmlformats.org/officeDocument/2006/relationships/oleObject" Target="../embeddings/oleObject71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59.wmf"/><Relationship Id="rId20" Type="http://schemas.openxmlformats.org/officeDocument/2006/relationships/oleObject" Target="../embeddings/oleObject76.bin"/><Relationship Id="rId29" Type="http://schemas.openxmlformats.org/officeDocument/2006/relationships/image" Target="../media/image74.wmf"/><Relationship Id="rId41" Type="http://schemas.openxmlformats.org/officeDocument/2006/relationships/image" Target="../media/image39.wmf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74.bin"/><Relationship Id="rId11" Type="http://schemas.openxmlformats.org/officeDocument/2006/relationships/oleObject" Target="../embeddings/oleObject60.bin"/><Relationship Id="rId24" Type="http://schemas.openxmlformats.org/officeDocument/2006/relationships/oleObject" Target="../embeddings/oleObject78.bin"/><Relationship Id="rId32" Type="http://schemas.openxmlformats.org/officeDocument/2006/relationships/oleObject" Target="../embeddings/oleObject63.bin"/><Relationship Id="rId37" Type="http://schemas.openxmlformats.org/officeDocument/2006/relationships/image" Target="../media/image37.wmf"/><Relationship Id="rId40" Type="http://schemas.openxmlformats.org/officeDocument/2006/relationships/oleObject" Target="../embeddings/oleObject72.bin"/><Relationship Id="rId5" Type="http://schemas.openxmlformats.org/officeDocument/2006/relationships/image" Target="../media/image67.wmf"/><Relationship Id="rId15" Type="http://schemas.openxmlformats.org/officeDocument/2006/relationships/oleObject" Target="../embeddings/oleObject62.bin"/><Relationship Id="rId23" Type="http://schemas.openxmlformats.org/officeDocument/2006/relationships/image" Target="../media/image71.wmf"/><Relationship Id="rId28" Type="http://schemas.openxmlformats.org/officeDocument/2006/relationships/oleObject" Target="../embeddings/oleObject80.bin"/><Relationship Id="rId36" Type="http://schemas.openxmlformats.org/officeDocument/2006/relationships/oleObject" Target="../embeddings/oleObject70.bin"/><Relationship Id="rId10" Type="http://schemas.openxmlformats.org/officeDocument/2006/relationships/image" Target="../media/image56.wmf"/><Relationship Id="rId19" Type="http://schemas.openxmlformats.org/officeDocument/2006/relationships/image" Target="../media/image69.wmf"/><Relationship Id="rId31" Type="http://schemas.openxmlformats.org/officeDocument/2006/relationships/image" Target="../media/image55.wmf"/><Relationship Id="rId4" Type="http://schemas.openxmlformats.org/officeDocument/2006/relationships/oleObject" Target="../embeddings/oleObject73.bin"/><Relationship Id="rId9" Type="http://schemas.openxmlformats.org/officeDocument/2006/relationships/oleObject" Target="../embeddings/oleObject59.bin"/><Relationship Id="rId14" Type="http://schemas.openxmlformats.org/officeDocument/2006/relationships/image" Target="../media/image58.wmf"/><Relationship Id="rId22" Type="http://schemas.openxmlformats.org/officeDocument/2006/relationships/oleObject" Target="../embeddings/oleObject77.bin"/><Relationship Id="rId27" Type="http://schemas.openxmlformats.org/officeDocument/2006/relationships/image" Target="../media/image73.wmf"/><Relationship Id="rId30" Type="http://schemas.openxmlformats.org/officeDocument/2006/relationships/oleObject" Target="../embeddings/oleObject58.bin"/><Relationship Id="rId35" Type="http://schemas.openxmlformats.org/officeDocument/2006/relationships/image" Target="../media/image66.w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3.bin"/><Relationship Id="rId13" Type="http://schemas.openxmlformats.org/officeDocument/2006/relationships/image" Target="../media/image81.wmf"/><Relationship Id="rId18" Type="http://schemas.openxmlformats.org/officeDocument/2006/relationships/oleObject" Target="../embeddings/oleObject88.bin"/><Relationship Id="rId26" Type="http://schemas.openxmlformats.org/officeDocument/2006/relationships/oleObject" Target="../embeddings/oleObject92.bin"/><Relationship Id="rId3" Type="http://schemas.openxmlformats.org/officeDocument/2006/relationships/notesSlide" Target="../notesSlides/notesSlide9.xml"/><Relationship Id="rId21" Type="http://schemas.openxmlformats.org/officeDocument/2006/relationships/image" Target="../media/image85.wmf"/><Relationship Id="rId34" Type="http://schemas.openxmlformats.org/officeDocument/2006/relationships/image" Target="../media/image90.wmf"/><Relationship Id="rId7" Type="http://schemas.openxmlformats.org/officeDocument/2006/relationships/image" Target="../media/image78.wmf"/><Relationship Id="rId12" Type="http://schemas.openxmlformats.org/officeDocument/2006/relationships/oleObject" Target="../embeddings/oleObject85.bin"/><Relationship Id="rId17" Type="http://schemas.openxmlformats.org/officeDocument/2006/relationships/image" Target="../media/image83.wmf"/><Relationship Id="rId25" Type="http://schemas.openxmlformats.org/officeDocument/2006/relationships/image" Target="../media/image86.wmf"/><Relationship Id="rId33" Type="http://schemas.openxmlformats.org/officeDocument/2006/relationships/oleObject" Target="../embeddings/oleObject96.bin"/><Relationship Id="rId38" Type="http://schemas.openxmlformats.org/officeDocument/2006/relationships/image" Target="../media/image92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87.bin"/><Relationship Id="rId20" Type="http://schemas.openxmlformats.org/officeDocument/2006/relationships/oleObject" Target="../embeddings/oleObject89.bin"/><Relationship Id="rId29" Type="http://schemas.openxmlformats.org/officeDocument/2006/relationships/image" Target="../media/image88.wmf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82.bin"/><Relationship Id="rId11" Type="http://schemas.openxmlformats.org/officeDocument/2006/relationships/image" Target="../media/image80.wmf"/><Relationship Id="rId24" Type="http://schemas.openxmlformats.org/officeDocument/2006/relationships/oleObject" Target="../embeddings/oleObject91.bin"/><Relationship Id="rId32" Type="http://schemas.openxmlformats.org/officeDocument/2006/relationships/image" Target="../media/image89.wmf"/><Relationship Id="rId37" Type="http://schemas.openxmlformats.org/officeDocument/2006/relationships/oleObject" Target="../embeddings/oleObject98.bin"/><Relationship Id="rId5" Type="http://schemas.openxmlformats.org/officeDocument/2006/relationships/image" Target="../media/image77.wmf"/><Relationship Id="rId15" Type="http://schemas.openxmlformats.org/officeDocument/2006/relationships/image" Target="../media/image82.wmf"/><Relationship Id="rId23" Type="http://schemas.openxmlformats.org/officeDocument/2006/relationships/image" Target="../media/image28.wmf"/><Relationship Id="rId28" Type="http://schemas.openxmlformats.org/officeDocument/2006/relationships/oleObject" Target="../embeddings/oleObject93.bin"/><Relationship Id="rId36" Type="http://schemas.openxmlformats.org/officeDocument/2006/relationships/image" Target="../media/image91.wmf"/><Relationship Id="rId10" Type="http://schemas.openxmlformats.org/officeDocument/2006/relationships/oleObject" Target="../embeddings/oleObject84.bin"/><Relationship Id="rId19" Type="http://schemas.openxmlformats.org/officeDocument/2006/relationships/image" Target="../media/image84.wmf"/><Relationship Id="rId31" Type="http://schemas.openxmlformats.org/officeDocument/2006/relationships/oleObject" Target="../embeddings/oleObject95.bin"/><Relationship Id="rId4" Type="http://schemas.openxmlformats.org/officeDocument/2006/relationships/oleObject" Target="../embeddings/oleObject81.bin"/><Relationship Id="rId9" Type="http://schemas.openxmlformats.org/officeDocument/2006/relationships/image" Target="../media/image79.wmf"/><Relationship Id="rId14" Type="http://schemas.openxmlformats.org/officeDocument/2006/relationships/oleObject" Target="../embeddings/oleObject86.bin"/><Relationship Id="rId22" Type="http://schemas.openxmlformats.org/officeDocument/2006/relationships/oleObject" Target="../embeddings/oleObject90.bin"/><Relationship Id="rId27" Type="http://schemas.openxmlformats.org/officeDocument/2006/relationships/image" Target="../media/image87.wmf"/><Relationship Id="rId30" Type="http://schemas.openxmlformats.org/officeDocument/2006/relationships/oleObject" Target="../embeddings/oleObject94.bin"/><Relationship Id="rId35" Type="http://schemas.openxmlformats.org/officeDocument/2006/relationships/oleObject" Target="../embeddings/oleObject97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wmf"/><Relationship Id="rId3" Type="http://schemas.openxmlformats.org/officeDocument/2006/relationships/image" Target="../media/image98.png"/><Relationship Id="rId7" Type="http://schemas.openxmlformats.org/officeDocument/2006/relationships/oleObject" Target="../embeddings/oleObject10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96.wmf"/><Relationship Id="rId5" Type="http://schemas.openxmlformats.org/officeDocument/2006/relationships/oleObject" Target="../embeddings/oleObject99.bin"/><Relationship Id="rId4" Type="http://schemas.openxmlformats.org/officeDocument/2006/relationships/image" Target="../media/image99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wmf"/><Relationship Id="rId3" Type="http://schemas.openxmlformats.org/officeDocument/2006/relationships/image" Target="../media/image103.png"/><Relationship Id="rId7" Type="http://schemas.openxmlformats.org/officeDocument/2006/relationships/oleObject" Target="../embeddings/oleObject10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100.wmf"/><Relationship Id="rId5" Type="http://schemas.openxmlformats.org/officeDocument/2006/relationships/oleObject" Target="../embeddings/oleObject101.bin"/><Relationship Id="rId10" Type="http://schemas.openxmlformats.org/officeDocument/2006/relationships/image" Target="../media/image102.wmf"/><Relationship Id="rId4" Type="http://schemas.openxmlformats.org/officeDocument/2006/relationships/image" Target="../media/image104.png"/><Relationship Id="rId9" Type="http://schemas.openxmlformats.org/officeDocument/2006/relationships/oleObject" Target="../embeddings/oleObject103.bin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6.bin"/><Relationship Id="rId13" Type="http://schemas.openxmlformats.org/officeDocument/2006/relationships/image" Target="../media/image108.wmf"/><Relationship Id="rId3" Type="http://schemas.openxmlformats.org/officeDocument/2006/relationships/image" Target="../media/image109.png"/><Relationship Id="rId7" Type="http://schemas.openxmlformats.org/officeDocument/2006/relationships/image" Target="../media/image106.wmf"/><Relationship Id="rId12" Type="http://schemas.openxmlformats.org/officeDocument/2006/relationships/oleObject" Target="../embeddings/oleObject10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105.bin"/><Relationship Id="rId11" Type="http://schemas.openxmlformats.org/officeDocument/2006/relationships/image" Target="../media/image107.wmf"/><Relationship Id="rId5" Type="http://schemas.openxmlformats.org/officeDocument/2006/relationships/image" Target="../media/image105.wmf"/><Relationship Id="rId10" Type="http://schemas.openxmlformats.org/officeDocument/2006/relationships/oleObject" Target="../embeddings/oleObject107.bin"/><Relationship Id="rId4" Type="http://schemas.openxmlformats.org/officeDocument/2006/relationships/oleObject" Target="../embeddings/oleObject104.bin"/><Relationship Id="rId9" Type="http://schemas.openxmlformats.org/officeDocument/2006/relationships/image" Target="../media/image102.wmf"/><Relationship Id="rId14" Type="http://schemas.openxmlformats.org/officeDocument/2006/relationships/image" Target="../media/image110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wmf"/><Relationship Id="rId3" Type="http://schemas.openxmlformats.org/officeDocument/2006/relationships/image" Target="../media/image115.png"/><Relationship Id="rId7" Type="http://schemas.openxmlformats.org/officeDocument/2006/relationships/oleObject" Target="../embeddings/oleObject110.bin"/><Relationship Id="rId12" Type="http://schemas.openxmlformats.org/officeDocument/2006/relationships/image" Target="../media/image11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111.wmf"/><Relationship Id="rId11" Type="http://schemas.openxmlformats.org/officeDocument/2006/relationships/oleObject" Target="../embeddings/oleObject112.bin"/><Relationship Id="rId5" Type="http://schemas.openxmlformats.org/officeDocument/2006/relationships/oleObject" Target="../embeddings/oleObject109.bin"/><Relationship Id="rId10" Type="http://schemas.openxmlformats.org/officeDocument/2006/relationships/image" Target="../media/image113.wmf"/><Relationship Id="rId4" Type="http://schemas.openxmlformats.org/officeDocument/2006/relationships/image" Target="../media/image116.png"/><Relationship Id="rId9" Type="http://schemas.openxmlformats.org/officeDocument/2006/relationships/oleObject" Target="../embeddings/oleObject111.bin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4.bin"/><Relationship Id="rId13" Type="http://schemas.openxmlformats.org/officeDocument/2006/relationships/image" Target="../media/image120.wmf"/><Relationship Id="rId3" Type="http://schemas.openxmlformats.org/officeDocument/2006/relationships/image" Target="../media/image121.png"/><Relationship Id="rId7" Type="http://schemas.openxmlformats.org/officeDocument/2006/relationships/image" Target="../media/image117.wmf"/><Relationship Id="rId12" Type="http://schemas.openxmlformats.org/officeDocument/2006/relationships/oleObject" Target="../embeddings/oleObject1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113.bin"/><Relationship Id="rId11" Type="http://schemas.openxmlformats.org/officeDocument/2006/relationships/image" Target="../media/image119.wmf"/><Relationship Id="rId5" Type="http://schemas.openxmlformats.org/officeDocument/2006/relationships/image" Target="../media/image123.png"/><Relationship Id="rId10" Type="http://schemas.openxmlformats.org/officeDocument/2006/relationships/oleObject" Target="../embeddings/oleObject115.bin"/><Relationship Id="rId4" Type="http://schemas.openxmlformats.org/officeDocument/2006/relationships/image" Target="../media/image122.png"/><Relationship Id="rId9" Type="http://schemas.openxmlformats.org/officeDocument/2006/relationships/image" Target="../media/image118.w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3.bin"/><Relationship Id="rId13" Type="http://schemas.openxmlformats.org/officeDocument/2006/relationships/image" Target="../media/image81.wmf"/><Relationship Id="rId18" Type="http://schemas.openxmlformats.org/officeDocument/2006/relationships/oleObject" Target="../embeddings/oleObject88.bin"/><Relationship Id="rId26" Type="http://schemas.openxmlformats.org/officeDocument/2006/relationships/oleObject" Target="../embeddings/oleObject92.bin"/><Relationship Id="rId3" Type="http://schemas.openxmlformats.org/officeDocument/2006/relationships/notesSlide" Target="../notesSlides/notesSlide11.xml"/><Relationship Id="rId21" Type="http://schemas.openxmlformats.org/officeDocument/2006/relationships/image" Target="../media/image85.wmf"/><Relationship Id="rId34" Type="http://schemas.openxmlformats.org/officeDocument/2006/relationships/image" Target="../media/image91.wmf"/><Relationship Id="rId7" Type="http://schemas.openxmlformats.org/officeDocument/2006/relationships/image" Target="../media/image78.wmf"/><Relationship Id="rId12" Type="http://schemas.openxmlformats.org/officeDocument/2006/relationships/oleObject" Target="../embeddings/oleObject85.bin"/><Relationship Id="rId17" Type="http://schemas.openxmlformats.org/officeDocument/2006/relationships/image" Target="../media/image83.wmf"/><Relationship Id="rId25" Type="http://schemas.openxmlformats.org/officeDocument/2006/relationships/image" Target="../media/image86.wmf"/><Relationship Id="rId33" Type="http://schemas.openxmlformats.org/officeDocument/2006/relationships/oleObject" Target="../embeddings/oleObject97.bin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87.bin"/><Relationship Id="rId20" Type="http://schemas.openxmlformats.org/officeDocument/2006/relationships/oleObject" Target="../embeddings/oleObject89.bin"/><Relationship Id="rId29" Type="http://schemas.openxmlformats.org/officeDocument/2006/relationships/image" Target="../media/image88.wmf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82.bin"/><Relationship Id="rId11" Type="http://schemas.openxmlformats.org/officeDocument/2006/relationships/image" Target="../media/image80.wmf"/><Relationship Id="rId24" Type="http://schemas.openxmlformats.org/officeDocument/2006/relationships/oleObject" Target="../embeddings/oleObject91.bin"/><Relationship Id="rId32" Type="http://schemas.openxmlformats.org/officeDocument/2006/relationships/image" Target="../media/image90.wmf"/><Relationship Id="rId5" Type="http://schemas.openxmlformats.org/officeDocument/2006/relationships/image" Target="../media/image77.wmf"/><Relationship Id="rId15" Type="http://schemas.openxmlformats.org/officeDocument/2006/relationships/image" Target="../media/image82.wmf"/><Relationship Id="rId23" Type="http://schemas.openxmlformats.org/officeDocument/2006/relationships/image" Target="../media/image28.wmf"/><Relationship Id="rId28" Type="http://schemas.openxmlformats.org/officeDocument/2006/relationships/oleObject" Target="../embeddings/oleObject93.bin"/><Relationship Id="rId10" Type="http://schemas.openxmlformats.org/officeDocument/2006/relationships/oleObject" Target="../embeddings/oleObject84.bin"/><Relationship Id="rId19" Type="http://schemas.openxmlformats.org/officeDocument/2006/relationships/image" Target="../media/image84.wmf"/><Relationship Id="rId31" Type="http://schemas.openxmlformats.org/officeDocument/2006/relationships/oleObject" Target="../embeddings/oleObject96.bin"/><Relationship Id="rId4" Type="http://schemas.openxmlformats.org/officeDocument/2006/relationships/oleObject" Target="../embeddings/oleObject81.bin"/><Relationship Id="rId9" Type="http://schemas.openxmlformats.org/officeDocument/2006/relationships/image" Target="../media/image79.wmf"/><Relationship Id="rId14" Type="http://schemas.openxmlformats.org/officeDocument/2006/relationships/oleObject" Target="../embeddings/oleObject86.bin"/><Relationship Id="rId22" Type="http://schemas.openxmlformats.org/officeDocument/2006/relationships/oleObject" Target="../embeddings/oleObject90.bin"/><Relationship Id="rId27" Type="http://schemas.openxmlformats.org/officeDocument/2006/relationships/image" Target="../media/image87.wmf"/><Relationship Id="rId30" Type="http://schemas.openxmlformats.org/officeDocument/2006/relationships/oleObject" Target="../embeddings/oleObject94.bin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wmf"/><Relationship Id="rId13" Type="http://schemas.openxmlformats.org/officeDocument/2006/relationships/oleObject" Target="../embeddings/oleObject121.bin"/><Relationship Id="rId18" Type="http://schemas.openxmlformats.org/officeDocument/2006/relationships/image" Target="../media/image127.wmf"/><Relationship Id="rId3" Type="http://schemas.openxmlformats.org/officeDocument/2006/relationships/notesSlide" Target="../notesSlides/notesSlide12.xml"/><Relationship Id="rId7" Type="http://schemas.openxmlformats.org/officeDocument/2006/relationships/oleObject" Target="../embeddings/oleObject118.bin"/><Relationship Id="rId12" Type="http://schemas.openxmlformats.org/officeDocument/2006/relationships/image" Target="../media/image29.wmf"/><Relationship Id="rId17" Type="http://schemas.openxmlformats.org/officeDocument/2006/relationships/oleObject" Target="../embeddings/oleObject123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26.wmf"/><Relationship Id="rId1" Type="http://schemas.openxmlformats.org/officeDocument/2006/relationships/vmlDrawing" Target="../drawings/vmlDrawing21.vml"/><Relationship Id="rId6" Type="http://schemas.openxmlformats.org/officeDocument/2006/relationships/image" Target="../media/image124.wmf"/><Relationship Id="rId11" Type="http://schemas.openxmlformats.org/officeDocument/2006/relationships/oleObject" Target="../embeddings/oleObject120.bin"/><Relationship Id="rId5" Type="http://schemas.openxmlformats.org/officeDocument/2006/relationships/oleObject" Target="../embeddings/oleObject117.bin"/><Relationship Id="rId15" Type="http://schemas.openxmlformats.org/officeDocument/2006/relationships/oleObject" Target="../embeddings/oleObject122.bin"/><Relationship Id="rId10" Type="http://schemas.openxmlformats.org/officeDocument/2006/relationships/image" Target="../media/image28.wmf"/><Relationship Id="rId4" Type="http://schemas.openxmlformats.org/officeDocument/2006/relationships/image" Target="../media/image128.png"/><Relationship Id="rId9" Type="http://schemas.openxmlformats.org/officeDocument/2006/relationships/oleObject" Target="../embeddings/oleObject119.bin"/><Relationship Id="rId14" Type="http://schemas.openxmlformats.org/officeDocument/2006/relationships/image" Target="../media/image30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1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wmf"/><Relationship Id="rId13" Type="http://schemas.openxmlformats.org/officeDocument/2006/relationships/oleObject" Target="../embeddings/oleObject128.bin"/><Relationship Id="rId18" Type="http://schemas.openxmlformats.org/officeDocument/2006/relationships/image" Target="../media/image135.wmf"/><Relationship Id="rId3" Type="http://schemas.openxmlformats.org/officeDocument/2006/relationships/image" Target="../media/image137.jpeg"/><Relationship Id="rId7" Type="http://schemas.openxmlformats.org/officeDocument/2006/relationships/oleObject" Target="../embeddings/oleObject125.bin"/><Relationship Id="rId12" Type="http://schemas.openxmlformats.org/officeDocument/2006/relationships/image" Target="../media/image88.wmf"/><Relationship Id="rId17" Type="http://schemas.openxmlformats.org/officeDocument/2006/relationships/oleObject" Target="../embeddings/oleObject130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34.wmf"/><Relationship Id="rId20" Type="http://schemas.openxmlformats.org/officeDocument/2006/relationships/image" Target="../media/image136.wmf"/><Relationship Id="rId1" Type="http://schemas.openxmlformats.org/officeDocument/2006/relationships/vmlDrawing" Target="../drawings/vmlDrawing22.vml"/><Relationship Id="rId6" Type="http://schemas.openxmlformats.org/officeDocument/2006/relationships/image" Target="../media/image28.wmf"/><Relationship Id="rId11" Type="http://schemas.openxmlformats.org/officeDocument/2006/relationships/oleObject" Target="../embeddings/oleObject127.bin"/><Relationship Id="rId5" Type="http://schemas.openxmlformats.org/officeDocument/2006/relationships/oleObject" Target="../embeddings/oleObject124.bin"/><Relationship Id="rId15" Type="http://schemas.openxmlformats.org/officeDocument/2006/relationships/oleObject" Target="../embeddings/oleObject129.bin"/><Relationship Id="rId10" Type="http://schemas.openxmlformats.org/officeDocument/2006/relationships/image" Target="../media/image132.wmf"/><Relationship Id="rId19" Type="http://schemas.openxmlformats.org/officeDocument/2006/relationships/oleObject" Target="../embeddings/oleObject131.bin"/><Relationship Id="rId4" Type="http://schemas.openxmlformats.org/officeDocument/2006/relationships/image" Target="../media/image138.jpeg"/><Relationship Id="rId9" Type="http://schemas.openxmlformats.org/officeDocument/2006/relationships/oleObject" Target="../embeddings/oleObject126.bin"/><Relationship Id="rId14" Type="http://schemas.openxmlformats.org/officeDocument/2006/relationships/image" Target="../media/image133.wmf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365126"/>
            <a:ext cx="9143999" cy="1325563"/>
          </a:xfrm>
        </p:spPr>
        <p:txBody>
          <a:bodyPr/>
          <a:lstStyle/>
          <a:p>
            <a:pPr algn="ctr"/>
            <a:r>
              <a:rPr lang="fr-CH"/>
              <a:t>Machines électriques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4200520"/>
            <a:ext cx="9143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André Hodder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2824963"/>
            <a:ext cx="914399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2800"/>
              <a:t>Machine à courant continu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" y="6550223"/>
            <a:ext cx="9143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fr-CH" sz="1400"/>
              <a:t>v5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2" y="1329910"/>
            <a:ext cx="9143999" cy="5496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1800"/>
              <a:t>pour Génie Mécanique</a:t>
            </a:r>
          </a:p>
        </p:txBody>
      </p:sp>
    </p:spTree>
    <p:extLst>
      <p:ext uri="{BB962C8B-B14F-4D97-AF65-F5344CB8AC3E}">
        <p14:creationId xmlns:p14="http://schemas.microsoft.com/office/powerpoint/2010/main" val="184961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CH"/>
              <a:t>Introduction</a:t>
            </a:r>
          </a:p>
          <a:p>
            <a:r>
              <a:rPr lang="fr-CH"/>
              <a:t>Circuit magnétique</a:t>
            </a:r>
          </a:p>
          <a:p>
            <a:r>
              <a:rPr lang="fr-CH"/>
              <a:t>Transformateur</a:t>
            </a:r>
          </a:p>
          <a:p>
            <a:r>
              <a:rPr lang="fr-CH"/>
              <a:t>Eléments de base des machines</a:t>
            </a:r>
          </a:p>
          <a:p>
            <a:r>
              <a:rPr lang="fr-CH"/>
              <a:t>Machine asynchrone</a:t>
            </a:r>
          </a:p>
          <a:p>
            <a:r>
              <a:rPr lang="fr-CH">
                <a:solidFill>
                  <a:srgbClr val="FF0000"/>
                </a:solidFill>
              </a:rPr>
              <a:t>Machine à courant continu</a:t>
            </a:r>
            <a:endParaRPr lang="fr-CH"/>
          </a:p>
          <a:p>
            <a:r>
              <a:rPr lang="fr-CH"/>
              <a:t>Machine synchrone</a:t>
            </a:r>
          </a:p>
          <a:p>
            <a:r>
              <a:rPr lang="fr-CH"/>
              <a:t>Moteur synchrone à aimants permanents</a:t>
            </a:r>
          </a:p>
          <a:p>
            <a:r>
              <a:rPr lang="fr-CH"/>
              <a:t>Moteur pas à pas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FC98B-7093-4DA2-83A7-62318737E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36931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8375650" cy="4752976"/>
          </a:xfrm>
        </p:spPr>
        <p:txBody>
          <a:bodyPr>
            <a:normAutofit fontScale="92500" lnSpcReduction="10000"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Equations de tension, tension induite de mouvement et schéma équivalent</a:t>
            </a:r>
          </a:p>
          <a:p>
            <a:r>
              <a:rPr lang="fr-CH"/>
              <a:t>Bilan de puissance, couple électromagnétique et modes de fonctionnement</a:t>
            </a:r>
          </a:p>
          <a:p>
            <a:r>
              <a:rPr lang="fr-CH"/>
              <a:t>Moteurs à courant continu</a:t>
            </a:r>
          </a:p>
          <a:p>
            <a:r>
              <a:rPr lang="fr-CH"/>
              <a:t>Démarrage des moteurs à courant continu</a:t>
            </a:r>
          </a:p>
          <a:p>
            <a:r>
              <a:rPr lang="fr-CH"/>
              <a:t>Machine à courant continu fonctionnant en génératrice</a:t>
            </a:r>
          </a:p>
          <a:p>
            <a:r>
              <a:rPr lang="fr-CH"/>
              <a:t>Moteur universel</a:t>
            </a:r>
          </a:p>
          <a:p>
            <a:r>
              <a:rPr lang="fr-CH"/>
              <a:t>Machines à courant continu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2A1406-3EF4-4890-959B-C56BAE077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6813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3754912" y="2303703"/>
            <a:ext cx="1627632" cy="2574443"/>
            <a:chOff x="2426855" y="2040888"/>
            <a:chExt cx="1627632" cy="2574443"/>
          </a:xfrm>
        </p:grpSpPr>
        <p:cxnSp>
          <p:nvCxnSpPr>
            <p:cNvPr id="75" name="Straight Arrow Connector 74"/>
            <p:cNvCxnSpPr/>
            <p:nvPr/>
          </p:nvCxnSpPr>
          <p:spPr>
            <a:xfrm>
              <a:off x="2956886" y="2171622"/>
              <a:ext cx="0" cy="2416462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>
              <a:stCxn id="18" idx="58"/>
              <a:endCxn id="18" idx="25"/>
            </p:cNvCxnSpPr>
            <p:nvPr/>
          </p:nvCxnSpPr>
          <p:spPr>
            <a:xfrm>
              <a:off x="3237623" y="2198869"/>
              <a:ext cx="0" cy="2416462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Arrow Connector 75"/>
            <p:cNvCxnSpPr/>
            <p:nvPr/>
          </p:nvCxnSpPr>
          <p:spPr>
            <a:xfrm>
              <a:off x="3517718" y="2169496"/>
              <a:ext cx="0" cy="2416462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/>
            <p:cNvCxnSpPr/>
            <p:nvPr/>
          </p:nvCxnSpPr>
          <p:spPr>
            <a:xfrm>
              <a:off x="2426855" y="2097024"/>
              <a:ext cx="0" cy="2189638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Arrow Connector 78"/>
            <p:cNvCxnSpPr/>
            <p:nvPr/>
          </p:nvCxnSpPr>
          <p:spPr>
            <a:xfrm>
              <a:off x="2670374" y="2048091"/>
              <a:ext cx="0" cy="2416462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Arrow Connector 79"/>
            <p:cNvCxnSpPr/>
            <p:nvPr/>
          </p:nvCxnSpPr>
          <p:spPr>
            <a:xfrm>
              <a:off x="3810647" y="2040888"/>
              <a:ext cx="0" cy="2416462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Arrow Connector 80"/>
            <p:cNvCxnSpPr/>
            <p:nvPr/>
          </p:nvCxnSpPr>
          <p:spPr>
            <a:xfrm>
              <a:off x="4054487" y="2103120"/>
              <a:ext cx="0" cy="2177446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Freeform 17"/>
          <p:cNvSpPr/>
          <p:nvPr/>
        </p:nvSpPr>
        <p:spPr>
          <a:xfrm rot="20580000" flipV="1">
            <a:off x="1599389" y="735618"/>
            <a:ext cx="5916264" cy="5916264"/>
          </a:xfrm>
          <a:custGeom>
            <a:avLst/>
            <a:gdLst>
              <a:gd name="connsiteX0" fmla="*/ 2978703 w 5916264"/>
              <a:gd name="connsiteY0" fmla="*/ 5344723 h 5916264"/>
              <a:gd name="connsiteX1" fmla="*/ 2945840 w 5916264"/>
              <a:gd name="connsiteY1" fmla="*/ 5346204 h 5916264"/>
              <a:gd name="connsiteX2" fmla="*/ 674986 w 5916264"/>
              <a:gd name="connsiteY2" fmla="*/ 3656160 h 5916264"/>
              <a:gd name="connsiteX3" fmla="*/ 1612548 w 5916264"/>
              <a:gd name="connsiteY3" fmla="*/ 985204 h 5916264"/>
              <a:gd name="connsiteX4" fmla="*/ 1640621 w 5916264"/>
              <a:gd name="connsiteY4" fmla="*/ 968055 h 5916264"/>
              <a:gd name="connsiteX5" fmla="*/ 1889115 w 5916264"/>
              <a:gd name="connsiteY5" fmla="*/ 1780844 h 5916264"/>
              <a:gd name="connsiteX6" fmla="*/ 1638270 w 5916264"/>
              <a:gd name="connsiteY6" fmla="*/ 1857535 h 5916264"/>
              <a:gd name="connsiteX7" fmla="*/ 1624844 w 5916264"/>
              <a:gd name="connsiteY7" fmla="*/ 1857535 h 5916264"/>
              <a:gd name="connsiteX8" fmla="*/ 1624844 w 5916264"/>
              <a:gd name="connsiteY8" fmla="*/ 1861640 h 5916264"/>
              <a:gd name="connsiteX9" fmla="*/ 1624199 w 5916264"/>
              <a:gd name="connsiteY9" fmla="*/ 1861837 h 5916264"/>
              <a:gd name="connsiteX10" fmla="*/ 1624844 w 5916264"/>
              <a:gd name="connsiteY10" fmla="*/ 1863946 h 5916264"/>
              <a:gd name="connsiteX11" fmla="*/ 1624844 w 5916264"/>
              <a:gd name="connsiteY11" fmla="*/ 2633072 h 5916264"/>
              <a:gd name="connsiteX12" fmla="*/ 1629134 w 5916264"/>
              <a:gd name="connsiteY12" fmla="*/ 2633072 h 5916264"/>
              <a:gd name="connsiteX13" fmla="*/ 1627152 w 5916264"/>
              <a:gd name="connsiteY13" fmla="*/ 2640621 h 5916264"/>
              <a:gd name="connsiteX14" fmla="*/ 1799617 w 5916264"/>
              <a:gd name="connsiteY14" fmla="*/ 2685900 h 5916264"/>
              <a:gd name="connsiteX15" fmla="*/ 1814223 w 5916264"/>
              <a:gd name="connsiteY15" fmla="*/ 2628514 h 5916264"/>
              <a:gd name="connsiteX16" fmla="*/ 2013649 w 5916264"/>
              <a:gd name="connsiteY16" fmla="*/ 2242365 h 5916264"/>
              <a:gd name="connsiteX17" fmla="*/ 2078094 w 5916264"/>
              <a:gd name="connsiteY17" fmla="*/ 2168312 h 5916264"/>
              <a:gd name="connsiteX18" fmla="*/ 2124827 w 5916264"/>
              <a:gd name="connsiteY18" fmla="*/ 2118391 h 5916264"/>
              <a:gd name="connsiteX19" fmla="*/ 2194370 w 5916264"/>
              <a:gd name="connsiteY19" fmla="*/ 2055732 h 5916264"/>
              <a:gd name="connsiteX20" fmla="*/ 2245958 w 5916264"/>
              <a:gd name="connsiteY20" fmla="*/ 2014691 h 5916264"/>
              <a:gd name="connsiteX21" fmla="*/ 2325188 w 5916264"/>
              <a:gd name="connsiteY21" fmla="*/ 1959265 h 5916264"/>
              <a:gd name="connsiteX22" fmla="*/ 2380509 w 5916264"/>
              <a:gd name="connsiteY22" fmla="*/ 1927353 h 5916264"/>
              <a:gd name="connsiteX23" fmla="*/ 2470050 w 5916264"/>
              <a:gd name="connsiteY23" fmla="*/ 1880081 h 5916264"/>
              <a:gd name="connsiteX24" fmla="*/ 2520058 w 5916264"/>
              <a:gd name="connsiteY24" fmla="*/ 1860556 h 5916264"/>
              <a:gd name="connsiteX25" fmla="*/ 2619651 w 5916264"/>
              <a:gd name="connsiteY25" fmla="*/ 1823103 h 5916264"/>
              <a:gd name="connsiteX26" fmla="*/ 2717769 w 5916264"/>
              <a:gd name="connsiteY26" fmla="*/ 1799745 h 5916264"/>
              <a:gd name="connsiteX27" fmla="*/ 2776147 w 5916264"/>
              <a:gd name="connsiteY27" fmla="*/ 1786618 h 5916264"/>
              <a:gd name="connsiteX28" fmla="*/ 2870725 w 5916264"/>
              <a:gd name="connsiteY28" fmla="*/ 1776396 h 5916264"/>
              <a:gd name="connsiteX29" fmla="*/ 2942285 w 5916264"/>
              <a:gd name="connsiteY29" fmla="*/ 1771365 h 5916264"/>
              <a:gd name="connsiteX30" fmla="*/ 3031119 w 5916264"/>
              <a:gd name="connsiteY30" fmla="*/ 1772876 h 5916264"/>
              <a:gd name="connsiteX31" fmla="*/ 3107757 w 5916264"/>
              <a:gd name="connsiteY31" fmla="*/ 1778914 h 5916264"/>
              <a:gd name="connsiteX32" fmla="*/ 3189657 w 5916264"/>
              <a:gd name="connsiteY32" fmla="*/ 1790452 h 5916264"/>
              <a:gd name="connsiteX33" fmla="*/ 3273870 w 5916264"/>
              <a:gd name="connsiteY33" fmla="*/ 1809723 h 5916264"/>
              <a:gd name="connsiteX34" fmla="*/ 3356499 w 5916264"/>
              <a:gd name="connsiteY34" fmla="*/ 1831814 h 5916264"/>
              <a:gd name="connsiteX35" fmla="*/ 3737762 w 5916264"/>
              <a:gd name="connsiteY35" fmla="*/ 2040429 h 5916264"/>
              <a:gd name="connsiteX36" fmla="*/ 3782120 w 5916264"/>
              <a:gd name="connsiteY36" fmla="*/ 2079979 h 5916264"/>
              <a:gd name="connsiteX37" fmla="*/ 3899650 w 5916264"/>
              <a:gd name="connsiteY37" fmla="*/ 1944776 h 5916264"/>
              <a:gd name="connsiteX38" fmla="*/ 3894519 w 5916264"/>
              <a:gd name="connsiteY38" fmla="*/ 1940316 h 5916264"/>
              <a:gd name="connsiteX39" fmla="*/ 3897642 w 5916264"/>
              <a:gd name="connsiteY39" fmla="*/ 1938209 h 5916264"/>
              <a:gd name="connsiteX40" fmla="*/ 3463968 w 5916264"/>
              <a:gd name="connsiteY40" fmla="*/ 1295260 h 5916264"/>
              <a:gd name="connsiteX41" fmla="*/ 3452108 w 5916264"/>
              <a:gd name="connsiteY41" fmla="*/ 1303259 h 5916264"/>
              <a:gd name="connsiteX42" fmla="*/ 3452032 w 5916264"/>
              <a:gd name="connsiteY42" fmla="*/ 1303012 h 5916264"/>
              <a:gd name="connsiteX43" fmla="*/ 3200783 w 5916264"/>
              <a:gd name="connsiteY43" fmla="*/ 1379827 h 5916264"/>
              <a:gd name="connsiteX44" fmla="*/ 2953446 w 5916264"/>
              <a:gd name="connsiteY44" fmla="*/ 570824 h 5916264"/>
              <a:gd name="connsiteX45" fmla="*/ 2970425 w 5916264"/>
              <a:gd name="connsiteY45" fmla="*/ 570059 h 5916264"/>
              <a:gd name="connsiteX46" fmla="*/ 5241278 w 5916264"/>
              <a:gd name="connsiteY46" fmla="*/ 2260104 h 5916264"/>
              <a:gd name="connsiteX47" fmla="*/ 4303716 w 5916264"/>
              <a:gd name="connsiteY47" fmla="*/ 4931060 h 5916264"/>
              <a:gd name="connsiteX48" fmla="*/ 4289213 w 5916264"/>
              <a:gd name="connsiteY48" fmla="*/ 4939919 h 5916264"/>
              <a:gd name="connsiteX49" fmla="*/ 4055813 w 5916264"/>
              <a:gd name="connsiteY49" fmla="*/ 4176505 h 5916264"/>
              <a:gd name="connsiteX50" fmla="*/ 4307062 w 5916264"/>
              <a:gd name="connsiteY50" fmla="*/ 4099690 h 5916264"/>
              <a:gd name="connsiteX51" fmla="*/ 4306987 w 5916264"/>
              <a:gd name="connsiteY51" fmla="*/ 4099443 h 5916264"/>
              <a:gd name="connsiteX52" fmla="*/ 4321293 w 5916264"/>
              <a:gd name="connsiteY52" fmla="*/ 4099443 h 5916264"/>
              <a:gd name="connsiteX53" fmla="*/ 4321292 w 5916264"/>
              <a:gd name="connsiteY53" fmla="*/ 3323906 h 5916264"/>
              <a:gd name="connsiteX54" fmla="*/ 4317525 w 5916264"/>
              <a:gd name="connsiteY54" fmla="*/ 3323905 h 5916264"/>
              <a:gd name="connsiteX55" fmla="*/ 4319285 w 5916264"/>
              <a:gd name="connsiteY55" fmla="*/ 3317339 h 5916264"/>
              <a:gd name="connsiteX56" fmla="*/ 4146243 w 5916264"/>
              <a:gd name="connsiteY56" fmla="*/ 3270973 h 5916264"/>
              <a:gd name="connsiteX57" fmla="*/ 4131585 w 5916264"/>
              <a:gd name="connsiteY57" fmla="*/ 3328566 h 5916264"/>
              <a:gd name="connsiteX58" fmla="*/ 3326156 w 5916264"/>
              <a:gd name="connsiteY58" fmla="*/ 4133977 h 5916264"/>
              <a:gd name="connsiteX59" fmla="*/ 2208046 w 5916264"/>
              <a:gd name="connsiteY59" fmla="*/ 3916650 h 5916264"/>
              <a:gd name="connsiteX60" fmla="*/ 2163847 w 5916264"/>
              <a:gd name="connsiteY60" fmla="*/ 3877243 h 5916264"/>
              <a:gd name="connsiteX61" fmla="*/ 2046187 w 5916264"/>
              <a:gd name="connsiteY61" fmla="*/ 4011222 h 5916264"/>
              <a:gd name="connsiteX62" fmla="*/ 2052051 w 5916264"/>
              <a:gd name="connsiteY62" fmla="*/ 4016372 h 5916264"/>
              <a:gd name="connsiteX63" fmla="*/ 2048495 w 5916264"/>
              <a:gd name="connsiteY63" fmla="*/ 4018771 h 5916264"/>
              <a:gd name="connsiteX64" fmla="*/ 2478585 w 5916264"/>
              <a:gd name="connsiteY64" fmla="*/ 4656405 h 5916264"/>
              <a:gd name="connsiteX65" fmla="*/ 2479229 w 5916264"/>
              <a:gd name="connsiteY65" fmla="*/ 4658515 h 5916264"/>
              <a:gd name="connsiteX66" fmla="*/ 2479874 w 5916264"/>
              <a:gd name="connsiteY66" fmla="*/ 4658317 h 5916264"/>
              <a:gd name="connsiteX67" fmla="*/ 2482170 w 5916264"/>
              <a:gd name="connsiteY67" fmla="*/ 4661720 h 5916264"/>
              <a:gd name="connsiteX68" fmla="*/ 2493300 w 5916264"/>
              <a:gd name="connsiteY68" fmla="*/ 4654213 h 5916264"/>
              <a:gd name="connsiteX69" fmla="*/ 2744146 w 5916264"/>
              <a:gd name="connsiteY69" fmla="*/ 4577521 h 5916264"/>
              <a:gd name="connsiteX70" fmla="*/ 3822777 w 5916264"/>
              <a:gd name="connsiteY70" fmla="*/ 5786258 h 5916264"/>
              <a:gd name="connsiteX71" fmla="*/ 5786258 w 5916264"/>
              <a:gd name="connsiteY71" fmla="*/ 2093487 h 5916264"/>
              <a:gd name="connsiteX72" fmla="*/ 2093487 w 5916264"/>
              <a:gd name="connsiteY72" fmla="*/ 130006 h 5916264"/>
              <a:gd name="connsiteX73" fmla="*/ 130006 w 5916264"/>
              <a:gd name="connsiteY73" fmla="*/ 3822777 h 5916264"/>
              <a:gd name="connsiteX74" fmla="*/ 3822777 w 5916264"/>
              <a:gd name="connsiteY74" fmla="*/ 5786258 h 591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916264" h="5916264">
                <a:moveTo>
                  <a:pt x="2978703" y="5344723"/>
                </a:moveTo>
                <a:lnTo>
                  <a:pt x="2945840" y="5346204"/>
                </a:lnTo>
                <a:cubicBezTo>
                  <a:pt x="1928064" y="5341277"/>
                  <a:pt x="988213" y="4680679"/>
                  <a:pt x="674986" y="3656160"/>
                </a:cubicBezTo>
                <a:cubicBezTo>
                  <a:pt x="361759" y="2631640"/>
                  <a:pt x="771529" y="1558421"/>
                  <a:pt x="1612548" y="985204"/>
                </a:cubicBezTo>
                <a:lnTo>
                  <a:pt x="1640621" y="968055"/>
                </a:lnTo>
                <a:lnTo>
                  <a:pt x="1889115" y="1780844"/>
                </a:lnTo>
                <a:lnTo>
                  <a:pt x="1638270" y="1857535"/>
                </a:lnTo>
                <a:lnTo>
                  <a:pt x="1624844" y="1857535"/>
                </a:lnTo>
                <a:lnTo>
                  <a:pt x="1624844" y="1861640"/>
                </a:lnTo>
                <a:lnTo>
                  <a:pt x="1624199" y="1861837"/>
                </a:lnTo>
                <a:lnTo>
                  <a:pt x="1624844" y="1863946"/>
                </a:lnTo>
                <a:lnTo>
                  <a:pt x="1624844" y="2633072"/>
                </a:lnTo>
                <a:lnTo>
                  <a:pt x="1629134" y="2633072"/>
                </a:lnTo>
                <a:lnTo>
                  <a:pt x="1627152" y="2640621"/>
                </a:lnTo>
                <a:lnTo>
                  <a:pt x="1799617" y="2685900"/>
                </a:lnTo>
                <a:lnTo>
                  <a:pt x="1814223" y="2628514"/>
                </a:lnTo>
                <a:cubicBezTo>
                  <a:pt x="1857014" y="2488921"/>
                  <a:pt x="1924675" y="2357975"/>
                  <a:pt x="2013649" y="2242365"/>
                </a:cubicBezTo>
                <a:lnTo>
                  <a:pt x="2078094" y="2168312"/>
                </a:lnTo>
                <a:lnTo>
                  <a:pt x="2124827" y="2118391"/>
                </a:lnTo>
                <a:lnTo>
                  <a:pt x="2194370" y="2055732"/>
                </a:lnTo>
                <a:lnTo>
                  <a:pt x="2245958" y="2014691"/>
                </a:lnTo>
                <a:lnTo>
                  <a:pt x="2325188" y="1959265"/>
                </a:lnTo>
                <a:lnTo>
                  <a:pt x="2380509" y="1927353"/>
                </a:lnTo>
                <a:lnTo>
                  <a:pt x="2470050" y="1880081"/>
                </a:lnTo>
                <a:lnTo>
                  <a:pt x="2520058" y="1860556"/>
                </a:lnTo>
                <a:lnTo>
                  <a:pt x="2619651" y="1823103"/>
                </a:lnTo>
                <a:lnTo>
                  <a:pt x="2717769" y="1799745"/>
                </a:lnTo>
                <a:lnTo>
                  <a:pt x="2776147" y="1786618"/>
                </a:lnTo>
                <a:lnTo>
                  <a:pt x="2870725" y="1776396"/>
                </a:lnTo>
                <a:lnTo>
                  <a:pt x="2942285" y="1771365"/>
                </a:lnTo>
                <a:lnTo>
                  <a:pt x="3031119" y="1772876"/>
                </a:lnTo>
                <a:lnTo>
                  <a:pt x="3107757" y="1778914"/>
                </a:lnTo>
                <a:lnTo>
                  <a:pt x="3189657" y="1790452"/>
                </a:lnTo>
                <a:lnTo>
                  <a:pt x="3273870" y="1809723"/>
                </a:lnTo>
                <a:lnTo>
                  <a:pt x="3356499" y="1831814"/>
                </a:lnTo>
                <a:cubicBezTo>
                  <a:pt x="3494910" y="1877905"/>
                  <a:pt x="3624227" y="1948630"/>
                  <a:pt x="3737762" y="2040429"/>
                </a:cubicBezTo>
                <a:lnTo>
                  <a:pt x="3782120" y="2079979"/>
                </a:lnTo>
                <a:lnTo>
                  <a:pt x="3899650" y="1944776"/>
                </a:lnTo>
                <a:lnTo>
                  <a:pt x="3894519" y="1940316"/>
                </a:lnTo>
                <a:lnTo>
                  <a:pt x="3897642" y="1938209"/>
                </a:lnTo>
                <a:lnTo>
                  <a:pt x="3463968" y="1295260"/>
                </a:lnTo>
                <a:lnTo>
                  <a:pt x="3452108" y="1303259"/>
                </a:lnTo>
                <a:lnTo>
                  <a:pt x="3452032" y="1303012"/>
                </a:lnTo>
                <a:lnTo>
                  <a:pt x="3200783" y="1379827"/>
                </a:lnTo>
                <a:lnTo>
                  <a:pt x="2953446" y="570824"/>
                </a:lnTo>
                <a:lnTo>
                  <a:pt x="2970425" y="570059"/>
                </a:lnTo>
                <a:cubicBezTo>
                  <a:pt x="3988200" y="574986"/>
                  <a:pt x="4928051" y="1235584"/>
                  <a:pt x="5241278" y="2260104"/>
                </a:cubicBezTo>
                <a:cubicBezTo>
                  <a:pt x="5554505" y="3284623"/>
                  <a:pt x="5144735" y="4357842"/>
                  <a:pt x="4303716" y="4931060"/>
                </a:cubicBezTo>
                <a:lnTo>
                  <a:pt x="4289213" y="4939919"/>
                </a:lnTo>
                <a:lnTo>
                  <a:pt x="4055813" y="4176505"/>
                </a:lnTo>
                <a:lnTo>
                  <a:pt x="4307062" y="4099690"/>
                </a:lnTo>
                <a:lnTo>
                  <a:pt x="4306987" y="4099443"/>
                </a:lnTo>
                <a:lnTo>
                  <a:pt x="4321293" y="4099443"/>
                </a:lnTo>
                <a:lnTo>
                  <a:pt x="4321292" y="3323906"/>
                </a:lnTo>
                <a:lnTo>
                  <a:pt x="4317525" y="3323905"/>
                </a:lnTo>
                <a:lnTo>
                  <a:pt x="4319285" y="3317339"/>
                </a:lnTo>
                <a:lnTo>
                  <a:pt x="4146243" y="3270973"/>
                </a:lnTo>
                <a:lnTo>
                  <a:pt x="4131585" y="3328566"/>
                </a:lnTo>
                <a:cubicBezTo>
                  <a:pt x="4017476" y="3700814"/>
                  <a:pt x="3726514" y="4011576"/>
                  <a:pt x="3326156" y="4133977"/>
                </a:cubicBezTo>
                <a:cubicBezTo>
                  <a:pt x="2925800" y="4256378"/>
                  <a:pt x="2510805" y="4161449"/>
                  <a:pt x="2208046" y="3916650"/>
                </a:cubicBezTo>
                <a:lnTo>
                  <a:pt x="2163847" y="3877243"/>
                </a:lnTo>
                <a:lnTo>
                  <a:pt x="2046187" y="4011222"/>
                </a:lnTo>
                <a:lnTo>
                  <a:pt x="2052051" y="4016372"/>
                </a:lnTo>
                <a:lnTo>
                  <a:pt x="2048495" y="4018771"/>
                </a:lnTo>
                <a:lnTo>
                  <a:pt x="2478585" y="4656405"/>
                </a:lnTo>
                <a:lnTo>
                  <a:pt x="2479229" y="4658515"/>
                </a:lnTo>
                <a:lnTo>
                  <a:pt x="2479874" y="4658317"/>
                </a:lnTo>
                <a:lnTo>
                  <a:pt x="2482170" y="4661720"/>
                </a:lnTo>
                <a:lnTo>
                  <a:pt x="2493300" y="4654213"/>
                </a:lnTo>
                <a:lnTo>
                  <a:pt x="2744146" y="4577521"/>
                </a:lnTo>
                <a:close/>
                <a:moveTo>
                  <a:pt x="3822777" y="5786258"/>
                </a:moveTo>
                <a:cubicBezTo>
                  <a:pt x="5384708" y="5308728"/>
                  <a:pt x="6263788" y="3655418"/>
                  <a:pt x="5786258" y="2093487"/>
                </a:cubicBezTo>
                <a:cubicBezTo>
                  <a:pt x="5308728" y="531556"/>
                  <a:pt x="3655418" y="-347524"/>
                  <a:pt x="2093487" y="130006"/>
                </a:cubicBezTo>
                <a:cubicBezTo>
                  <a:pt x="531557" y="607536"/>
                  <a:pt x="-347524" y="2260846"/>
                  <a:pt x="130006" y="3822777"/>
                </a:cubicBezTo>
                <a:cubicBezTo>
                  <a:pt x="607536" y="5384707"/>
                  <a:pt x="2260846" y="6263788"/>
                  <a:pt x="3822777" y="578625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4" name="Rectangle 13"/>
          <p:cNvSpPr/>
          <p:nvPr/>
        </p:nvSpPr>
        <p:spPr>
          <a:xfrm>
            <a:off x="3897482" y="832111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905413" y="4893571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S</a:t>
            </a:r>
          </a:p>
        </p:txBody>
      </p:sp>
      <p:grpSp>
        <p:nvGrpSpPr>
          <p:cNvPr id="84" name="Group 83"/>
          <p:cNvGrpSpPr/>
          <p:nvPr/>
        </p:nvGrpSpPr>
        <p:grpSpPr>
          <a:xfrm>
            <a:off x="3194081" y="3317376"/>
            <a:ext cx="500458" cy="646331"/>
            <a:chOff x="1866024" y="3054561"/>
            <a:chExt cx="500458" cy="646331"/>
          </a:xfrm>
        </p:grpSpPr>
        <p:sp>
          <p:nvSpPr>
            <p:cNvPr id="20" name="TextBox 19"/>
            <p:cNvSpPr txBox="1"/>
            <p:nvPr/>
          </p:nvSpPr>
          <p:spPr>
            <a:xfrm>
              <a:off x="1866024" y="3054561"/>
              <a:ext cx="50045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3600">
                  <a:solidFill>
                    <a:srgbClr val="FF0000"/>
                  </a:solidFill>
                </a:rPr>
                <a:t>B</a:t>
              </a:r>
            </a:p>
          </p:txBody>
        </p:sp>
        <p:cxnSp>
          <p:nvCxnSpPr>
            <p:cNvPr id="82" name="Straight Arrow Connector 81"/>
            <p:cNvCxnSpPr/>
            <p:nvPr/>
          </p:nvCxnSpPr>
          <p:spPr>
            <a:xfrm>
              <a:off x="1969949" y="3167459"/>
              <a:ext cx="306208" cy="0"/>
            </a:xfrm>
            <a:prstGeom prst="straightConnector1">
              <a:avLst/>
            </a:prstGeom>
            <a:ln w="127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51" name="Rectangle 50"/>
          <p:cNvSpPr>
            <a:spLocks noChangeArrowheads="1"/>
          </p:cNvSpPr>
          <p:nvPr/>
        </p:nvSpPr>
        <p:spPr bwMode="auto">
          <a:xfrm>
            <a:off x="169128" y="1034709"/>
            <a:ext cx="224612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CH"/>
              <a:t>Excitation ou</a:t>
            </a:r>
          </a:p>
          <a:p>
            <a:pPr algn="ctr"/>
            <a:r>
              <a:rPr lang="fr-CH"/>
              <a:t>inducteur (stator)</a:t>
            </a:r>
            <a:endParaRPr lang="en-US"/>
          </a:p>
        </p:txBody>
      </p:sp>
      <p:cxnSp>
        <p:nvCxnSpPr>
          <p:cNvPr id="52" name="Straight Connector 51"/>
          <p:cNvCxnSpPr>
            <a:stCxn id="51" idx="2"/>
          </p:cNvCxnSpPr>
          <p:nvPr/>
        </p:nvCxnSpPr>
        <p:spPr>
          <a:xfrm>
            <a:off x="1292192" y="1681040"/>
            <a:ext cx="942125" cy="622663"/>
          </a:xfrm>
          <a:prstGeom prst="line">
            <a:avLst/>
          </a:prstGeom>
          <a:ln w="127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Group 44"/>
          <p:cNvGrpSpPr/>
          <p:nvPr/>
        </p:nvGrpSpPr>
        <p:grpSpPr>
          <a:xfrm>
            <a:off x="3640790" y="1455723"/>
            <a:ext cx="1863803" cy="743220"/>
            <a:chOff x="2312733" y="1192908"/>
            <a:chExt cx="1863803" cy="743220"/>
          </a:xfrm>
        </p:grpSpPr>
        <p:grpSp>
          <p:nvGrpSpPr>
            <p:cNvPr id="46" name="Group 45"/>
            <p:cNvGrpSpPr>
              <a:grpSpLocks noChangeAspect="1"/>
            </p:cNvGrpSpPr>
            <p:nvPr/>
          </p:nvGrpSpPr>
          <p:grpSpPr>
            <a:xfrm>
              <a:off x="3930062" y="1457018"/>
              <a:ext cx="246474" cy="234000"/>
              <a:chOff x="8067290" y="1671471"/>
              <a:chExt cx="274320" cy="260436"/>
            </a:xfrm>
          </p:grpSpPr>
          <p:sp>
            <p:nvSpPr>
              <p:cNvPr id="91" name="Oval 90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92" name="Oval 91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53" name="Group 52"/>
            <p:cNvGrpSpPr>
              <a:grpSpLocks noChangeAspect="1"/>
            </p:cNvGrpSpPr>
            <p:nvPr/>
          </p:nvGrpSpPr>
          <p:grpSpPr>
            <a:xfrm>
              <a:off x="3930062" y="1702128"/>
              <a:ext cx="246474" cy="234000"/>
              <a:chOff x="8067290" y="1671471"/>
              <a:chExt cx="274320" cy="260436"/>
            </a:xfrm>
          </p:grpSpPr>
          <p:sp>
            <p:nvSpPr>
              <p:cNvPr id="89" name="Oval 88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90" name="Oval 89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77" name="Group 76"/>
            <p:cNvGrpSpPr>
              <a:grpSpLocks noChangeAspect="1"/>
            </p:cNvGrpSpPr>
            <p:nvPr/>
          </p:nvGrpSpPr>
          <p:grpSpPr>
            <a:xfrm>
              <a:off x="3930062" y="1211908"/>
              <a:ext cx="246474" cy="234000"/>
              <a:chOff x="8067290" y="1671471"/>
              <a:chExt cx="274320" cy="260436"/>
            </a:xfrm>
          </p:grpSpPr>
          <p:sp>
            <p:nvSpPr>
              <p:cNvPr id="87" name="Oval 86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88" name="Oval 87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83" name="Flowchart: Summing Junction 82"/>
            <p:cNvSpPr>
              <a:spLocks noChangeAspect="1"/>
            </p:cNvSpPr>
            <p:nvPr/>
          </p:nvSpPr>
          <p:spPr>
            <a:xfrm flipV="1">
              <a:off x="2312733" y="1192908"/>
              <a:ext cx="234000" cy="2340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85" name="Flowchart: Summing Junction 84"/>
            <p:cNvSpPr>
              <a:spLocks noChangeAspect="1"/>
            </p:cNvSpPr>
            <p:nvPr/>
          </p:nvSpPr>
          <p:spPr>
            <a:xfrm flipV="1">
              <a:off x="2312733" y="1698267"/>
              <a:ext cx="234000" cy="2340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86" name="Flowchart: Summing Junction 85"/>
            <p:cNvSpPr>
              <a:spLocks noChangeAspect="1"/>
            </p:cNvSpPr>
            <p:nvPr/>
          </p:nvSpPr>
          <p:spPr>
            <a:xfrm flipV="1">
              <a:off x="2312733" y="1445587"/>
              <a:ext cx="234000" cy="2340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3634694" y="5137707"/>
            <a:ext cx="1885067" cy="772047"/>
            <a:chOff x="2306637" y="4874892"/>
            <a:chExt cx="1885067" cy="772047"/>
          </a:xfrm>
        </p:grpSpPr>
        <p:grpSp>
          <p:nvGrpSpPr>
            <p:cNvPr id="94" name="Group 93"/>
            <p:cNvGrpSpPr>
              <a:grpSpLocks noChangeAspect="1"/>
            </p:cNvGrpSpPr>
            <p:nvPr/>
          </p:nvGrpSpPr>
          <p:grpSpPr>
            <a:xfrm>
              <a:off x="3930062" y="5139002"/>
              <a:ext cx="261642" cy="248400"/>
              <a:chOff x="8067290" y="1671471"/>
              <a:chExt cx="274320" cy="260436"/>
            </a:xfrm>
          </p:grpSpPr>
          <p:sp>
            <p:nvSpPr>
              <p:cNvPr id="104" name="Oval 103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05" name="Oval 104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95" name="Group 94"/>
            <p:cNvGrpSpPr>
              <a:grpSpLocks noChangeAspect="1"/>
            </p:cNvGrpSpPr>
            <p:nvPr/>
          </p:nvGrpSpPr>
          <p:grpSpPr>
            <a:xfrm>
              <a:off x="3930062" y="5390208"/>
              <a:ext cx="261642" cy="248400"/>
              <a:chOff x="8067290" y="1671471"/>
              <a:chExt cx="274320" cy="260436"/>
            </a:xfrm>
          </p:grpSpPr>
          <p:sp>
            <p:nvSpPr>
              <p:cNvPr id="102" name="Oval 101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03" name="Oval 102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96" name="Group 95"/>
            <p:cNvGrpSpPr>
              <a:grpSpLocks noChangeAspect="1"/>
            </p:cNvGrpSpPr>
            <p:nvPr/>
          </p:nvGrpSpPr>
          <p:grpSpPr>
            <a:xfrm>
              <a:off x="3930062" y="4881700"/>
              <a:ext cx="261642" cy="248400"/>
              <a:chOff x="8067290" y="1671471"/>
              <a:chExt cx="274320" cy="260436"/>
            </a:xfrm>
          </p:grpSpPr>
          <p:sp>
            <p:nvSpPr>
              <p:cNvPr id="100" name="Oval 99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01" name="Oval 100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97" name="Flowchart: Summing Junction 96"/>
            <p:cNvSpPr>
              <a:spLocks noChangeAspect="1"/>
            </p:cNvSpPr>
            <p:nvPr/>
          </p:nvSpPr>
          <p:spPr>
            <a:xfrm flipV="1">
              <a:off x="2306637" y="4874892"/>
              <a:ext cx="248400" cy="2484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98" name="Flowchart: Summing Junction 97"/>
            <p:cNvSpPr>
              <a:spLocks noChangeAspect="1"/>
            </p:cNvSpPr>
            <p:nvPr/>
          </p:nvSpPr>
          <p:spPr>
            <a:xfrm flipV="1">
              <a:off x="2306637" y="5398539"/>
              <a:ext cx="248400" cy="2484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99" name="Flowchart: Summing Junction 98"/>
            <p:cNvSpPr>
              <a:spLocks noChangeAspect="1"/>
            </p:cNvSpPr>
            <p:nvPr/>
          </p:nvSpPr>
          <p:spPr>
            <a:xfrm flipV="1">
              <a:off x="2306637" y="5139764"/>
              <a:ext cx="248400" cy="2484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FE1C7C9-857F-4BB3-A3CA-A289EE693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39141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3754912" y="2303703"/>
            <a:ext cx="1627632" cy="2574443"/>
            <a:chOff x="2426855" y="2040888"/>
            <a:chExt cx="1627632" cy="2574443"/>
          </a:xfrm>
        </p:grpSpPr>
        <p:cxnSp>
          <p:nvCxnSpPr>
            <p:cNvPr id="75" name="Straight Arrow Connector 74"/>
            <p:cNvCxnSpPr/>
            <p:nvPr/>
          </p:nvCxnSpPr>
          <p:spPr>
            <a:xfrm>
              <a:off x="2956886" y="2171622"/>
              <a:ext cx="0" cy="2416462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>
              <a:stCxn id="18" idx="58"/>
              <a:endCxn id="18" idx="25"/>
            </p:cNvCxnSpPr>
            <p:nvPr/>
          </p:nvCxnSpPr>
          <p:spPr>
            <a:xfrm>
              <a:off x="3237623" y="2198869"/>
              <a:ext cx="0" cy="2416462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Arrow Connector 75"/>
            <p:cNvCxnSpPr/>
            <p:nvPr/>
          </p:nvCxnSpPr>
          <p:spPr>
            <a:xfrm>
              <a:off x="3517718" y="2169496"/>
              <a:ext cx="0" cy="2416462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/>
            <p:cNvCxnSpPr/>
            <p:nvPr/>
          </p:nvCxnSpPr>
          <p:spPr>
            <a:xfrm>
              <a:off x="2426855" y="2097024"/>
              <a:ext cx="0" cy="2189638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Arrow Connector 78"/>
            <p:cNvCxnSpPr/>
            <p:nvPr/>
          </p:nvCxnSpPr>
          <p:spPr>
            <a:xfrm>
              <a:off x="2670374" y="2048091"/>
              <a:ext cx="0" cy="2416462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Arrow Connector 79"/>
            <p:cNvCxnSpPr/>
            <p:nvPr/>
          </p:nvCxnSpPr>
          <p:spPr>
            <a:xfrm>
              <a:off x="3810647" y="2040888"/>
              <a:ext cx="0" cy="2416462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Arrow Connector 80"/>
            <p:cNvCxnSpPr/>
            <p:nvPr/>
          </p:nvCxnSpPr>
          <p:spPr>
            <a:xfrm>
              <a:off x="4054487" y="2103120"/>
              <a:ext cx="0" cy="2177446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Freeform 17"/>
          <p:cNvSpPr/>
          <p:nvPr/>
        </p:nvSpPr>
        <p:spPr>
          <a:xfrm rot="20580000" flipV="1">
            <a:off x="1599389" y="735618"/>
            <a:ext cx="5916264" cy="5916264"/>
          </a:xfrm>
          <a:custGeom>
            <a:avLst/>
            <a:gdLst>
              <a:gd name="connsiteX0" fmla="*/ 2978703 w 5916264"/>
              <a:gd name="connsiteY0" fmla="*/ 5344723 h 5916264"/>
              <a:gd name="connsiteX1" fmla="*/ 2945840 w 5916264"/>
              <a:gd name="connsiteY1" fmla="*/ 5346204 h 5916264"/>
              <a:gd name="connsiteX2" fmla="*/ 674986 w 5916264"/>
              <a:gd name="connsiteY2" fmla="*/ 3656160 h 5916264"/>
              <a:gd name="connsiteX3" fmla="*/ 1612548 w 5916264"/>
              <a:gd name="connsiteY3" fmla="*/ 985204 h 5916264"/>
              <a:gd name="connsiteX4" fmla="*/ 1640621 w 5916264"/>
              <a:gd name="connsiteY4" fmla="*/ 968055 h 5916264"/>
              <a:gd name="connsiteX5" fmla="*/ 1889115 w 5916264"/>
              <a:gd name="connsiteY5" fmla="*/ 1780844 h 5916264"/>
              <a:gd name="connsiteX6" fmla="*/ 1638270 w 5916264"/>
              <a:gd name="connsiteY6" fmla="*/ 1857535 h 5916264"/>
              <a:gd name="connsiteX7" fmla="*/ 1624844 w 5916264"/>
              <a:gd name="connsiteY7" fmla="*/ 1857535 h 5916264"/>
              <a:gd name="connsiteX8" fmla="*/ 1624844 w 5916264"/>
              <a:gd name="connsiteY8" fmla="*/ 1861640 h 5916264"/>
              <a:gd name="connsiteX9" fmla="*/ 1624199 w 5916264"/>
              <a:gd name="connsiteY9" fmla="*/ 1861837 h 5916264"/>
              <a:gd name="connsiteX10" fmla="*/ 1624844 w 5916264"/>
              <a:gd name="connsiteY10" fmla="*/ 1863946 h 5916264"/>
              <a:gd name="connsiteX11" fmla="*/ 1624844 w 5916264"/>
              <a:gd name="connsiteY11" fmla="*/ 2633072 h 5916264"/>
              <a:gd name="connsiteX12" fmla="*/ 1629134 w 5916264"/>
              <a:gd name="connsiteY12" fmla="*/ 2633072 h 5916264"/>
              <a:gd name="connsiteX13" fmla="*/ 1627152 w 5916264"/>
              <a:gd name="connsiteY13" fmla="*/ 2640621 h 5916264"/>
              <a:gd name="connsiteX14" fmla="*/ 1799617 w 5916264"/>
              <a:gd name="connsiteY14" fmla="*/ 2685900 h 5916264"/>
              <a:gd name="connsiteX15" fmla="*/ 1814223 w 5916264"/>
              <a:gd name="connsiteY15" fmla="*/ 2628514 h 5916264"/>
              <a:gd name="connsiteX16" fmla="*/ 2013649 w 5916264"/>
              <a:gd name="connsiteY16" fmla="*/ 2242365 h 5916264"/>
              <a:gd name="connsiteX17" fmla="*/ 2078094 w 5916264"/>
              <a:gd name="connsiteY17" fmla="*/ 2168312 h 5916264"/>
              <a:gd name="connsiteX18" fmla="*/ 2124827 w 5916264"/>
              <a:gd name="connsiteY18" fmla="*/ 2118391 h 5916264"/>
              <a:gd name="connsiteX19" fmla="*/ 2194370 w 5916264"/>
              <a:gd name="connsiteY19" fmla="*/ 2055732 h 5916264"/>
              <a:gd name="connsiteX20" fmla="*/ 2245958 w 5916264"/>
              <a:gd name="connsiteY20" fmla="*/ 2014691 h 5916264"/>
              <a:gd name="connsiteX21" fmla="*/ 2325188 w 5916264"/>
              <a:gd name="connsiteY21" fmla="*/ 1959265 h 5916264"/>
              <a:gd name="connsiteX22" fmla="*/ 2380509 w 5916264"/>
              <a:gd name="connsiteY22" fmla="*/ 1927353 h 5916264"/>
              <a:gd name="connsiteX23" fmla="*/ 2470050 w 5916264"/>
              <a:gd name="connsiteY23" fmla="*/ 1880081 h 5916264"/>
              <a:gd name="connsiteX24" fmla="*/ 2520058 w 5916264"/>
              <a:gd name="connsiteY24" fmla="*/ 1860556 h 5916264"/>
              <a:gd name="connsiteX25" fmla="*/ 2619651 w 5916264"/>
              <a:gd name="connsiteY25" fmla="*/ 1823103 h 5916264"/>
              <a:gd name="connsiteX26" fmla="*/ 2717769 w 5916264"/>
              <a:gd name="connsiteY26" fmla="*/ 1799745 h 5916264"/>
              <a:gd name="connsiteX27" fmla="*/ 2776147 w 5916264"/>
              <a:gd name="connsiteY27" fmla="*/ 1786618 h 5916264"/>
              <a:gd name="connsiteX28" fmla="*/ 2870725 w 5916264"/>
              <a:gd name="connsiteY28" fmla="*/ 1776396 h 5916264"/>
              <a:gd name="connsiteX29" fmla="*/ 2942285 w 5916264"/>
              <a:gd name="connsiteY29" fmla="*/ 1771365 h 5916264"/>
              <a:gd name="connsiteX30" fmla="*/ 3031119 w 5916264"/>
              <a:gd name="connsiteY30" fmla="*/ 1772876 h 5916264"/>
              <a:gd name="connsiteX31" fmla="*/ 3107757 w 5916264"/>
              <a:gd name="connsiteY31" fmla="*/ 1778914 h 5916264"/>
              <a:gd name="connsiteX32" fmla="*/ 3189657 w 5916264"/>
              <a:gd name="connsiteY32" fmla="*/ 1790452 h 5916264"/>
              <a:gd name="connsiteX33" fmla="*/ 3273870 w 5916264"/>
              <a:gd name="connsiteY33" fmla="*/ 1809723 h 5916264"/>
              <a:gd name="connsiteX34" fmla="*/ 3356499 w 5916264"/>
              <a:gd name="connsiteY34" fmla="*/ 1831814 h 5916264"/>
              <a:gd name="connsiteX35" fmla="*/ 3737762 w 5916264"/>
              <a:gd name="connsiteY35" fmla="*/ 2040429 h 5916264"/>
              <a:gd name="connsiteX36" fmla="*/ 3782120 w 5916264"/>
              <a:gd name="connsiteY36" fmla="*/ 2079979 h 5916264"/>
              <a:gd name="connsiteX37" fmla="*/ 3899650 w 5916264"/>
              <a:gd name="connsiteY37" fmla="*/ 1944776 h 5916264"/>
              <a:gd name="connsiteX38" fmla="*/ 3894519 w 5916264"/>
              <a:gd name="connsiteY38" fmla="*/ 1940316 h 5916264"/>
              <a:gd name="connsiteX39" fmla="*/ 3897642 w 5916264"/>
              <a:gd name="connsiteY39" fmla="*/ 1938209 h 5916264"/>
              <a:gd name="connsiteX40" fmla="*/ 3463968 w 5916264"/>
              <a:gd name="connsiteY40" fmla="*/ 1295260 h 5916264"/>
              <a:gd name="connsiteX41" fmla="*/ 3452108 w 5916264"/>
              <a:gd name="connsiteY41" fmla="*/ 1303259 h 5916264"/>
              <a:gd name="connsiteX42" fmla="*/ 3452032 w 5916264"/>
              <a:gd name="connsiteY42" fmla="*/ 1303012 h 5916264"/>
              <a:gd name="connsiteX43" fmla="*/ 3200783 w 5916264"/>
              <a:gd name="connsiteY43" fmla="*/ 1379827 h 5916264"/>
              <a:gd name="connsiteX44" fmla="*/ 2953446 w 5916264"/>
              <a:gd name="connsiteY44" fmla="*/ 570824 h 5916264"/>
              <a:gd name="connsiteX45" fmla="*/ 2970425 w 5916264"/>
              <a:gd name="connsiteY45" fmla="*/ 570059 h 5916264"/>
              <a:gd name="connsiteX46" fmla="*/ 5241278 w 5916264"/>
              <a:gd name="connsiteY46" fmla="*/ 2260104 h 5916264"/>
              <a:gd name="connsiteX47" fmla="*/ 4303716 w 5916264"/>
              <a:gd name="connsiteY47" fmla="*/ 4931060 h 5916264"/>
              <a:gd name="connsiteX48" fmla="*/ 4289213 w 5916264"/>
              <a:gd name="connsiteY48" fmla="*/ 4939919 h 5916264"/>
              <a:gd name="connsiteX49" fmla="*/ 4055813 w 5916264"/>
              <a:gd name="connsiteY49" fmla="*/ 4176505 h 5916264"/>
              <a:gd name="connsiteX50" fmla="*/ 4307062 w 5916264"/>
              <a:gd name="connsiteY50" fmla="*/ 4099690 h 5916264"/>
              <a:gd name="connsiteX51" fmla="*/ 4306987 w 5916264"/>
              <a:gd name="connsiteY51" fmla="*/ 4099443 h 5916264"/>
              <a:gd name="connsiteX52" fmla="*/ 4321293 w 5916264"/>
              <a:gd name="connsiteY52" fmla="*/ 4099443 h 5916264"/>
              <a:gd name="connsiteX53" fmla="*/ 4321292 w 5916264"/>
              <a:gd name="connsiteY53" fmla="*/ 3323906 h 5916264"/>
              <a:gd name="connsiteX54" fmla="*/ 4317525 w 5916264"/>
              <a:gd name="connsiteY54" fmla="*/ 3323905 h 5916264"/>
              <a:gd name="connsiteX55" fmla="*/ 4319285 w 5916264"/>
              <a:gd name="connsiteY55" fmla="*/ 3317339 h 5916264"/>
              <a:gd name="connsiteX56" fmla="*/ 4146243 w 5916264"/>
              <a:gd name="connsiteY56" fmla="*/ 3270973 h 5916264"/>
              <a:gd name="connsiteX57" fmla="*/ 4131585 w 5916264"/>
              <a:gd name="connsiteY57" fmla="*/ 3328566 h 5916264"/>
              <a:gd name="connsiteX58" fmla="*/ 3326156 w 5916264"/>
              <a:gd name="connsiteY58" fmla="*/ 4133977 h 5916264"/>
              <a:gd name="connsiteX59" fmla="*/ 2208046 w 5916264"/>
              <a:gd name="connsiteY59" fmla="*/ 3916650 h 5916264"/>
              <a:gd name="connsiteX60" fmla="*/ 2163847 w 5916264"/>
              <a:gd name="connsiteY60" fmla="*/ 3877243 h 5916264"/>
              <a:gd name="connsiteX61" fmla="*/ 2046187 w 5916264"/>
              <a:gd name="connsiteY61" fmla="*/ 4011222 h 5916264"/>
              <a:gd name="connsiteX62" fmla="*/ 2052051 w 5916264"/>
              <a:gd name="connsiteY62" fmla="*/ 4016372 h 5916264"/>
              <a:gd name="connsiteX63" fmla="*/ 2048495 w 5916264"/>
              <a:gd name="connsiteY63" fmla="*/ 4018771 h 5916264"/>
              <a:gd name="connsiteX64" fmla="*/ 2478585 w 5916264"/>
              <a:gd name="connsiteY64" fmla="*/ 4656405 h 5916264"/>
              <a:gd name="connsiteX65" fmla="*/ 2479229 w 5916264"/>
              <a:gd name="connsiteY65" fmla="*/ 4658515 h 5916264"/>
              <a:gd name="connsiteX66" fmla="*/ 2479874 w 5916264"/>
              <a:gd name="connsiteY66" fmla="*/ 4658317 h 5916264"/>
              <a:gd name="connsiteX67" fmla="*/ 2482170 w 5916264"/>
              <a:gd name="connsiteY67" fmla="*/ 4661720 h 5916264"/>
              <a:gd name="connsiteX68" fmla="*/ 2493300 w 5916264"/>
              <a:gd name="connsiteY68" fmla="*/ 4654213 h 5916264"/>
              <a:gd name="connsiteX69" fmla="*/ 2744146 w 5916264"/>
              <a:gd name="connsiteY69" fmla="*/ 4577521 h 5916264"/>
              <a:gd name="connsiteX70" fmla="*/ 3822777 w 5916264"/>
              <a:gd name="connsiteY70" fmla="*/ 5786258 h 5916264"/>
              <a:gd name="connsiteX71" fmla="*/ 5786258 w 5916264"/>
              <a:gd name="connsiteY71" fmla="*/ 2093487 h 5916264"/>
              <a:gd name="connsiteX72" fmla="*/ 2093487 w 5916264"/>
              <a:gd name="connsiteY72" fmla="*/ 130006 h 5916264"/>
              <a:gd name="connsiteX73" fmla="*/ 130006 w 5916264"/>
              <a:gd name="connsiteY73" fmla="*/ 3822777 h 5916264"/>
              <a:gd name="connsiteX74" fmla="*/ 3822777 w 5916264"/>
              <a:gd name="connsiteY74" fmla="*/ 5786258 h 591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916264" h="5916264">
                <a:moveTo>
                  <a:pt x="2978703" y="5344723"/>
                </a:moveTo>
                <a:lnTo>
                  <a:pt x="2945840" y="5346204"/>
                </a:lnTo>
                <a:cubicBezTo>
                  <a:pt x="1928064" y="5341277"/>
                  <a:pt x="988213" y="4680679"/>
                  <a:pt x="674986" y="3656160"/>
                </a:cubicBezTo>
                <a:cubicBezTo>
                  <a:pt x="361759" y="2631640"/>
                  <a:pt x="771529" y="1558421"/>
                  <a:pt x="1612548" y="985204"/>
                </a:cubicBezTo>
                <a:lnTo>
                  <a:pt x="1640621" y="968055"/>
                </a:lnTo>
                <a:lnTo>
                  <a:pt x="1889115" y="1780844"/>
                </a:lnTo>
                <a:lnTo>
                  <a:pt x="1638270" y="1857535"/>
                </a:lnTo>
                <a:lnTo>
                  <a:pt x="1624844" y="1857535"/>
                </a:lnTo>
                <a:lnTo>
                  <a:pt x="1624844" y="1861640"/>
                </a:lnTo>
                <a:lnTo>
                  <a:pt x="1624199" y="1861837"/>
                </a:lnTo>
                <a:lnTo>
                  <a:pt x="1624844" y="1863946"/>
                </a:lnTo>
                <a:lnTo>
                  <a:pt x="1624844" y="2633072"/>
                </a:lnTo>
                <a:lnTo>
                  <a:pt x="1629134" y="2633072"/>
                </a:lnTo>
                <a:lnTo>
                  <a:pt x="1627152" y="2640621"/>
                </a:lnTo>
                <a:lnTo>
                  <a:pt x="1799617" y="2685900"/>
                </a:lnTo>
                <a:lnTo>
                  <a:pt x="1814223" y="2628514"/>
                </a:lnTo>
                <a:cubicBezTo>
                  <a:pt x="1857014" y="2488921"/>
                  <a:pt x="1924675" y="2357975"/>
                  <a:pt x="2013649" y="2242365"/>
                </a:cubicBezTo>
                <a:lnTo>
                  <a:pt x="2078094" y="2168312"/>
                </a:lnTo>
                <a:lnTo>
                  <a:pt x="2124827" y="2118391"/>
                </a:lnTo>
                <a:lnTo>
                  <a:pt x="2194370" y="2055732"/>
                </a:lnTo>
                <a:lnTo>
                  <a:pt x="2245958" y="2014691"/>
                </a:lnTo>
                <a:lnTo>
                  <a:pt x="2325188" y="1959265"/>
                </a:lnTo>
                <a:lnTo>
                  <a:pt x="2380509" y="1927353"/>
                </a:lnTo>
                <a:lnTo>
                  <a:pt x="2470050" y="1880081"/>
                </a:lnTo>
                <a:lnTo>
                  <a:pt x="2520058" y="1860556"/>
                </a:lnTo>
                <a:lnTo>
                  <a:pt x="2619651" y="1823103"/>
                </a:lnTo>
                <a:lnTo>
                  <a:pt x="2717769" y="1799745"/>
                </a:lnTo>
                <a:lnTo>
                  <a:pt x="2776147" y="1786618"/>
                </a:lnTo>
                <a:lnTo>
                  <a:pt x="2870725" y="1776396"/>
                </a:lnTo>
                <a:lnTo>
                  <a:pt x="2942285" y="1771365"/>
                </a:lnTo>
                <a:lnTo>
                  <a:pt x="3031119" y="1772876"/>
                </a:lnTo>
                <a:lnTo>
                  <a:pt x="3107757" y="1778914"/>
                </a:lnTo>
                <a:lnTo>
                  <a:pt x="3189657" y="1790452"/>
                </a:lnTo>
                <a:lnTo>
                  <a:pt x="3273870" y="1809723"/>
                </a:lnTo>
                <a:lnTo>
                  <a:pt x="3356499" y="1831814"/>
                </a:lnTo>
                <a:cubicBezTo>
                  <a:pt x="3494910" y="1877905"/>
                  <a:pt x="3624227" y="1948630"/>
                  <a:pt x="3737762" y="2040429"/>
                </a:cubicBezTo>
                <a:lnTo>
                  <a:pt x="3782120" y="2079979"/>
                </a:lnTo>
                <a:lnTo>
                  <a:pt x="3899650" y="1944776"/>
                </a:lnTo>
                <a:lnTo>
                  <a:pt x="3894519" y="1940316"/>
                </a:lnTo>
                <a:lnTo>
                  <a:pt x="3897642" y="1938209"/>
                </a:lnTo>
                <a:lnTo>
                  <a:pt x="3463968" y="1295260"/>
                </a:lnTo>
                <a:lnTo>
                  <a:pt x="3452108" y="1303259"/>
                </a:lnTo>
                <a:lnTo>
                  <a:pt x="3452032" y="1303012"/>
                </a:lnTo>
                <a:lnTo>
                  <a:pt x="3200783" y="1379827"/>
                </a:lnTo>
                <a:lnTo>
                  <a:pt x="2953446" y="570824"/>
                </a:lnTo>
                <a:lnTo>
                  <a:pt x="2970425" y="570059"/>
                </a:lnTo>
                <a:cubicBezTo>
                  <a:pt x="3988200" y="574986"/>
                  <a:pt x="4928051" y="1235584"/>
                  <a:pt x="5241278" y="2260104"/>
                </a:cubicBezTo>
                <a:cubicBezTo>
                  <a:pt x="5554505" y="3284623"/>
                  <a:pt x="5144735" y="4357842"/>
                  <a:pt x="4303716" y="4931060"/>
                </a:cubicBezTo>
                <a:lnTo>
                  <a:pt x="4289213" y="4939919"/>
                </a:lnTo>
                <a:lnTo>
                  <a:pt x="4055813" y="4176505"/>
                </a:lnTo>
                <a:lnTo>
                  <a:pt x="4307062" y="4099690"/>
                </a:lnTo>
                <a:lnTo>
                  <a:pt x="4306987" y="4099443"/>
                </a:lnTo>
                <a:lnTo>
                  <a:pt x="4321293" y="4099443"/>
                </a:lnTo>
                <a:lnTo>
                  <a:pt x="4321292" y="3323906"/>
                </a:lnTo>
                <a:lnTo>
                  <a:pt x="4317525" y="3323905"/>
                </a:lnTo>
                <a:lnTo>
                  <a:pt x="4319285" y="3317339"/>
                </a:lnTo>
                <a:lnTo>
                  <a:pt x="4146243" y="3270973"/>
                </a:lnTo>
                <a:lnTo>
                  <a:pt x="4131585" y="3328566"/>
                </a:lnTo>
                <a:cubicBezTo>
                  <a:pt x="4017476" y="3700814"/>
                  <a:pt x="3726514" y="4011576"/>
                  <a:pt x="3326156" y="4133977"/>
                </a:cubicBezTo>
                <a:cubicBezTo>
                  <a:pt x="2925800" y="4256378"/>
                  <a:pt x="2510805" y="4161449"/>
                  <a:pt x="2208046" y="3916650"/>
                </a:cubicBezTo>
                <a:lnTo>
                  <a:pt x="2163847" y="3877243"/>
                </a:lnTo>
                <a:lnTo>
                  <a:pt x="2046187" y="4011222"/>
                </a:lnTo>
                <a:lnTo>
                  <a:pt x="2052051" y="4016372"/>
                </a:lnTo>
                <a:lnTo>
                  <a:pt x="2048495" y="4018771"/>
                </a:lnTo>
                <a:lnTo>
                  <a:pt x="2478585" y="4656405"/>
                </a:lnTo>
                <a:lnTo>
                  <a:pt x="2479229" y="4658515"/>
                </a:lnTo>
                <a:lnTo>
                  <a:pt x="2479874" y="4658317"/>
                </a:lnTo>
                <a:lnTo>
                  <a:pt x="2482170" y="4661720"/>
                </a:lnTo>
                <a:lnTo>
                  <a:pt x="2493300" y="4654213"/>
                </a:lnTo>
                <a:lnTo>
                  <a:pt x="2744146" y="4577521"/>
                </a:lnTo>
                <a:close/>
                <a:moveTo>
                  <a:pt x="3822777" y="5786258"/>
                </a:moveTo>
                <a:cubicBezTo>
                  <a:pt x="5384708" y="5308728"/>
                  <a:pt x="6263788" y="3655418"/>
                  <a:pt x="5786258" y="2093487"/>
                </a:cubicBezTo>
                <a:cubicBezTo>
                  <a:pt x="5308728" y="531556"/>
                  <a:pt x="3655418" y="-347524"/>
                  <a:pt x="2093487" y="130006"/>
                </a:cubicBezTo>
                <a:cubicBezTo>
                  <a:pt x="531557" y="607536"/>
                  <a:pt x="-347524" y="2260846"/>
                  <a:pt x="130006" y="3822777"/>
                </a:cubicBezTo>
                <a:cubicBezTo>
                  <a:pt x="607536" y="5384707"/>
                  <a:pt x="2260846" y="6263788"/>
                  <a:pt x="3822777" y="578625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4" name="Group 3"/>
          <p:cNvGrpSpPr/>
          <p:nvPr/>
        </p:nvGrpSpPr>
        <p:grpSpPr>
          <a:xfrm>
            <a:off x="3640790" y="1455723"/>
            <a:ext cx="1863803" cy="743220"/>
            <a:chOff x="2312733" y="1192908"/>
            <a:chExt cx="1863803" cy="743220"/>
          </a:xfrm>
        </p:grpSpPr>
        <p:grpSp>
          <p:nvGrpSpPr>
            <p:cNvPr id="48" name="Group 47"/>
            <p:cNvGrpSpPr>
              <a:grpSpLocks noChangeAspect="1"/>
            </p:cNvGrpSpPr>
            <p:nvPr/>
          </p:nvGrpSpPr>
          <p:grpSpPr>
            <a:xfrm>
              <a:off x="3930062" y="1457018"/>
              <a:ext cx="246474" cy="234000"/>
              <a:chOff x="8067290" y="1671471"/>
              <a:chExt cx="274320" cy="260436"/>
            </a:xfrm>
          </p:grpSpPr>
          <p:sp>
            <p:nvSpPr>
              <p:cNvPr id="49" name="Oval 48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50" name="Oval 49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54" name="Group 53"/>
            <p:cNvGrpSpPr>
              <a:grpSpLocks noChangeAspect="1"/>
            </p:cNvGrpSpPr>
            <p:nvPr/>
          </p:nvGrpSpPr>
          <p:grpSpPr>
            <a:xfrm>
              <a:off x="3930062" y="1702128"/>
              <a:ext cx="246474" cy="234000"/>
              <a:chOff x="8067290" y="1671471"/>
              <a:chExt cx="274320" cy="260436"/>
            </a:xfrm>
          </p:grpSpPr>
          <p:sp>
            <p:nvSpPr>
              <p:cNvPr id="55" name="Oval 54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56" name="Oval 55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57" name="Group 56"/>
            <p:cNvGrpSpPr>
              <a:grpSpLocks noChangeAspect="1"/>
            </p:cNvGrpSpPr>
            <p:nvPr/>
          </p:nvGrpSpPr>
          <p:grpSpPr>
            <a:xfrm>
              <a:off x="3930062" y="1211908"/>
              <a:ext cx="246474" cy="234000"/>
              <a:chOff x="8067290" y="1671471"/>
              <a:chExt cx="274320" cy="260436"/>
            </a:xfrm>
          </p:grpSpPr>
          <p:sp>
            <p:nvSpPr>
              <p:cNvPr id="58" name="Oval 57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59" name="Oval 58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60" name="Flowchart: Summing Junction 59"/>
            <p:cNvSpPr>
              <a:spLocks noChangeAspect="1"/>
            </p:cNvSpPr>
            <p:nvPr/>
          </p:nvSpPr>
          <p:spPr>
            <a:xfrm flipV="1">
              <a:off x="2312733" y="1192908"/>
              <a:ext cx="234000" cy="2340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1" name="Flowchart: Summing Junction 60"/>
            <p:cNvSpPr>
              <a:spLocks noChangeAspect="1"/>
            </p:cNvSpPr>
            <p:nvPr/>
          </p:nvSpPr>
          <p:spPr>
            <a:xfrm flipV="1">
              <a:off x="2312733" y="1698267"/>
              <a:ext cx="234000" cy="2340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2" name="Flowchart: Summing Junction 61"/>
            <p:cNvSpPr>
              <a:spLocks noChangeAspect="1"/>
            </p:cNvSpPr>
            <p:nvPr/>
          </p:nvSpPr>
          <p:spPr>
            <a:xfrm flipV="1">
              <a:off x="2312733" y="1445587"/>
              <a:ext cx="234000" cy="2340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634694" y="5137707"/>
            <a:ext cx="1885067" cy="772047"/>
            <a:chOff x="2306637" y="4874892"/>
            <a:chExt cx="1885067" cy="772047"/>
          </a:xfrm>
        </p:grpSpPr>
        <p:grpSp>
          <p:nvGrpSpPr>
            <p:cNvPr id="63" name="Group 62"/>
            <p:cNvGrpSpPr>
              <a:grpSpLocks noChangeAspect="1"/>
            </p:cNvGrpSpPr>
            <p:nvPr/>
          </p:nvGrpSpPr>
          <p:grpSpPr>
            <a:xfrm>
              <a:off x="3930062" y="5139002"/>
              <a:ext cx="261642" cy="248400"/>
              <a:chOff x="8067290" y="1671471"/>
              <a:chExt cx="274320" cy="260436"/>
            </a:xfrm>
          </p:grpSpPr>
          <p:sp>
            <p:nvSpPr>
              <p:cNvPr id="64" name="Oval 63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65" name="Oval 64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66" name="Group 65"/>
            <p:cNvGrpSpPr>
              <a:grpSpLocks noChangeAspect="1"/>
            </p:cNvGrpSpPr>
            <p:nvPr/>
          </p:nvGrpSpPr>
          <p:grpSpPr>
            <a:xfrm>
              <a:off x="3930062" y="5390208"/>
              <a:ext cx="261642" cy="248400"/>
              <a:chOff x="8067290" y="1671471"/>
              <a:chExt cx="274320" cy="260436"/>
            </a:xfrm>
          </p:grpSpPr>
          <p:sp>
            <p:nvSpPr>
              <p:cNvPr id="67" name="Oval 66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68" name="Oval 67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69" name="Group 68"/>
            <p:cNvGrpSpPr>
              <a:grpSpLocks noChangeAspect="1"/>
            </p:cNvGrpSpPr>
            <p:nvPr/>
          </p:nvGrpSpPr>
          <p:grpSpPr>
            <a:xfrm>
              <a:off x="3930062" y="4881700"/>
              <a:ext cx="261642" cy="248400"/>
              <a:chOff x="8067290" y="1671471"/>
              <a:chExt cx="274320" cy="260436"/>
            </a:xfrm>
          </p:grpSpPr>
          <p:sp>
            <p:nvSpPr>
              <p:cNvPr id="70" name="Oval 69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71" name="Oval 70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72" name="Flowchart: Summing Junction 71"/>
            <p:cNvSpPr>
              <a:spLocks noChangeAspect="1"/>
            </p:cNvSpPr>
            <p:nvPr/>
          </p:nvSpPr>
          <p:spPr>
            <a:xfrm flipV="1">
              <a:off x="2306637" y="4874892"/>
              <a:ext cx="248400" cy="2484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3" name="Flowchart: Summing Junction 72"/>
            <p:cNvSpPr>
              <a:spLocks noChangeAspect="1"/>
            </p:cNvSpPr>
            <p:nvPr/>
          </p:nvSpPr>
          <p:spPr>
            <a:xfrm flipV="1">
              <a:off x="2306637" y="5398539"/>
              <a:ext cx="248400" cy="2484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4" name="Flowchart: Summing Junction 73"/>
            <p:cNvSpPr>
              <a:spLocks noChangeAspect="1"/>
            </p:cNvSpPr>
            <p:nvPr/>
          </p:nvSpPr>
          <p:spPr>
            <a:xfrm flipV="1">
              <a:off x="2306637" y="5139764"/>
              <a:ext cx="248400" cy="2484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3194081" y="3317376"/>
            <a:ext cx="500458" cy="646331"/>
            <a:chOff x="1866024" y="3054561"/>
            <a:chExt cx="500458" cy="646331"/>
          </a:xfrm>
        </p:grpSpPr>
        <p:sp>
          <p:nvSpPr>
            <p:cNvPr id="20" name="TextBox 19"/>
            <p:cNvSpPr txBox="1"/>
            <p:nvPr/>
          </p:nvSpPr>
          <p:spPr>
            <a:xfrm>
              <a:off x="1866024" y="3054561"/>
              <a:ext cx="50045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3600">
                  <a:solidFill>
                    <a:srgbClr val="FF0000"/>
                  </a:solidFill>
                </a:rPr>
                <a:t>B</a:t>
              </a:r>
            </a:p>
          </p:txBody>
        </p:sp>
        <p:cxnSp>
          <p:nvCxnSpPr>
            <p:cNvPr id="82" name="Straight Arrow Connector 81"/>
            <p:cNvCxnSpPr/>
            <p:nvPr/>
          </p:nvCxnSpPr>
          <p:spPr>
            <a:xfrm>
              <a:off x="1969949" y="3167459"/>
              <a:ext cx="306208" cy="0"/>
            </a:xfrm>
            <a:prstGeom prst="straightConnector1">
              <a:avLst/>
            </a:prstGeom>
            <a:ln w="127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2" name="Rectangle 1"/>
          <p:cNvSpPr/>
          <p:nvPr/>
        </p:nvSpPr>
        <p:spPr>
          <a:xfrm>
            <a:off x="4266411" y="791622"/>
            <a:ext cx="609922" cy="1600200"/>
          </a:xfrm>
          <a:prstGeom prst="rect">
            <a:avLst/>
          </a:prstGeom>
          <a:gradFill flip="none" rotWithShape="1">
            <a:gsLst>
              <a:gs pos="100000">
                <a:srgbClr val="0070C0"/>
              </a:gs>
              <a:gs pos="0">
                <a:srgbClr val="FF0000"/>
              </a:gs>
            </a:gsLst>
            <a:lin ang="16200000" scaled="1"/>
            <a:tileRect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>
                <a:solidFill>
                  <a:schemeClr val="tx1"/>
                </a:solidFill>
              </a:rPr>
              <a:t>S</a:t>
            </a:r>
          </a:p>
          <a:p>
            <a:pPr algn="ctr"/>
            <a:endParaRPr lang="fr-CH">
              <a:solidFill>
                <a:schemeClr val="tx1"/>
              </a:solidFill>
            </a:endParaRPr>
          </a:p>
          <a:p>
            <a:pPr algn="ctr"/>
            <a:endParaRPr lang="fr-CH">
              <a:solidFill>
                <a:schemeClr val="tx1"/>
              </a:solidFill>
            </a:endParaRPr>
          </a:p>
          <a:p>
            <a:pPr algn="ctr"/>
            <a:endParaRPr lang="fr-CH">
              <a:solidFill>
                <a:schemeClr val="tx1"/>
              </a:solidFill>
            </a:endParaRPr>
          </a:p>
          <a:p>
            <a:pPr algn="ctr"/>
            <a:r>
              <a:rPr lang="fr-CH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77" name="Rectangle 76"/>
          <p:cNvSpPr/>
          <p:nvPr/>
        </p:nvSpPr>
        <p:spPr>
          <a:xfrm>
            <a:off x="4260719" y="4948008"/>
            <a:ext cx="609922" cy="1600200"/>
          </a:xfrm>
          <a:prstGeom prst="rect">
            <a:avLst/>
          </a:prstGeom>
          <a:gradFill flip="none" rotWithShape="1">
            <a:gsLst>
              <a:gs pos="100000">
                <a:srgbClr val="0070C0"/>
              </a:gs>
              <a:gs pos="0">
                <a:srgbClr val="FF0000"/>
              </a:gs>
            </a:gsLst>
            <a:lin ang="16200000" scaled="1"/>
            <a:tileRect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>
                <a:solidFill>
                  <a:schemeClr val="tx1"/>
                </a:solidFill>
              </a:rPr>
              <a:t>S</a:t>
            </a:r>
          </a:p>
          <a:p>
            <a:pPr algn="ctr"/>
            <a:endParaRPr lang="fr-CH">
              <a:solidFill>
                <a:schemeClr val="tx1"/>
              </a:solidFill>
            </a:endParaRPr>
          </a:p>
          <a:p>
            <a:pPr algn="ctr"/>
            <a:endParaRPr lang="fr-CH">
              <a:solidFill>
                <a:schemeClr val="tx1"/>
              </a:solidFill>
            </a:endParaRPr>
          </a:p>
          <a:p>
            <a:pPr algn="ctr"/>
            <a:endParaRPr lang="fr-CH">
              <a:solidFill>
                <a:schemeClr val="tx1"/>
              </a:solidFill>
            </a:endParaRPr>
          </a:p>
          <a:p>
            <a:pPr algn="ctr"/>
            <a:r>
              <a:rPr lang="fr-CH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45" name="Rectangle 44"/>
          <p:cNvSpPr>
            <a:spLocks noChangeArrowheads="1"/>
          </p:cNvSpPr>
          <p:nvPr/>
        </p:nvSpPr>
        <p:spPr bwMode="auto">
          <a:xfrm>
            <a:off x="169128" y="1034709"/>
            <a:ext cx="224612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CH"/>
              <a:t>Excitation ou</a:t>
            </a:r>
          </a:p>
          <a:p>
            <a:pPr algn="ctr"/>
            <a:r>
              <a:rPr lang="fr-CH"/>
              <a:t>inducteur (stator)</a:t>
            </a:r>
            <a:endParaRPr lang="en-US"/>
          </a:p>
        </p:txBody>
      </p:sp>
      <p:cxnSp>
        <p:nvCxnSpPr>
          <p:cNvPr id="46" name="Straight Connector 45"/>
          <p:cNvCxnSpPr>
            <a:stCxn id="45" idx="2"/>
          </p:cNvCxnSpPr>
          <p:nvPr/>
        </p:nvCxnSpPr>
        <p:spPr>
          <a:xfrm>
            <a:off x="1292192" y="1681040"/>
            <a:ext cx="942125" cy="622663"/>
          </a:xfrm>
          <a:prstGeom prst="line">
            <a:avLst/>
          </a:prstGeom>
          <a:ln w="127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94C6743-32D9-4A80-BF67-560AF9A60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820209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val 22"/>
          <p:cNvSpPr>
            <a:spLocks noChangeAspect="1"/>
          </p:cNvSpPr>
          <p:nvPr/>
        </p:nvSpPr>
        <p:spPr>
          <a:xfrm>
            <a:off x="3449540" y="2546942"/>
            <a:ext cx="2232000" cy="22320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24" name="Group 23"/>
          <p:cNvGrpSpPr/>
          <p:nvPr/>
        </p:nvGrpSpPr>
        <p:grpSpPr>
          <a:xfrm flipV="1">
            <a:off x="4448700" y="2590820"/>
            <a:ext cx="274320" cy="2144245"/>
            <a:chOff x="5504466" y="2439384"/>
            <a:chExt cx="274320" cy="2144245"/>
          </a:xfrm>
        </p:grpSpPr>
        <p:cxnSp>
          <p:nvCxnSpPr>
            <p:cNvPr id="25" name="Straight Connector 24"/>
            <p:cNvCxnSpPr>
              <a:stCxn id="28" idx="4"/>
              <a:endCxn id="26" idx="0"/>
            </p:cNvCxnSpPr>
            <p:nvPr/>
          </p:nvCxnSpPr>
          <p:spPr>
            <a:xfrm flipH="1">
              <a:off x="5641626" y="2686141"/>
              <a:ext cx="1" cy="1637052"/>
            </a:xfrm>
            <a:prstGeom prst="line">
              <a:avLst/>
            </a:prstGeom>
            <a:ln w="44450">
              <a:solidFill>
                <a:schemeClr val="tx1"/>
              </a:solidFill>
              <a:miter lim="800000"/>
              <a:headEnd type="none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Oval 25"/>
            <p:cNvSpPr/>
            <p:nvPr/>
          </p:nvSpPr>
          <p:spPr>
            <a:xfrm>
              <a:off x="5504466" y="4323193"/>
              <a:ext cx="274320" cy="260436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5610420" y="4423784"/>
              <a:ext cx="62413" cy="59254"/>
            </a:xfrm>
            <a:prstGeom prst="ellipse">
              <a:avLst/>
            </a:prstGeom>
            <a:solidFill>
              <a:schemeClr val="tx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28" name="Flowchart: Summing Junction 27"/>
            <p:cNvSpPr/>
            <p:nvPr/>
          </p:nvSpPr>
          <p:spPr>
            <a:xfrm>
              <a:off x="5518248" y="2439384"/>
              <a:ext cx="246757" cy="246757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18" name="Freeform 17"/>
          <p:cNvSpPr/>
          <p:nvPr/>
        </p:nvSpPr>
        <p:spPr>
          <a:xfrm rot="20580000" flipV="1">
            <a:off x="1599389" y="735619"/>
            <a:ext cx="5916264" cy="5916264"/>
          </a:xfrm>
          <a:custGeom>
            <a:avLst/>
            <a:gdLst>
              <a:gd name="connsiteX0" fmla="*/ 2978703 w 5916264"/>
              <a:gd name="connsiteY0" fmla="*/ 5344723 h 5916264"/>
              <a:gd name="connsiteX1" fmla="*/ 2945840 w 5916264"/>
              <a:gd name="connsiteY1" fmla="*/ 5346204 h 5916264"/>
              <a:gd name="connsiteX2" fmla="*/ 674986 w 5916264"/>
              <a:gd name="connsiteY2" fmla="*/ 3656160 h 5916264"/>
              <a:gd name="connsiteX3" fmla="*/ 1612548 w 5916264"/>
              <a:gd name="connsiteY3" fmla="*/ 985204 h 5916264"/>
              <a:gd name="connsiteX4" fmla="*/ 1640621 w 5916264"/>
              <a:gd name="connsiteY4" fmla="*/ 968055 h 5916264"/>
              <a:gd name="connsiteX5" fmla="*/ 1889115 w 5916264"/>
              <a:gd name="connsiteY5" fmla="*/ 1780844 h 5916264"/>
              <a:gd name="connsiteX6" fmla="*/ 1638270 w 5916264"/>
              <a:gd name="connsiteY6" fmla="*/ 1857535 h 5916264"/>
              <a:gd name="connsiteX7" fmla="*/ 1624844 w 5916264"/>
              <a:gd name="connsiteY7" fmla="*/ 1857535 h 5916264"/>
              <a:gd name="connsiteX8" fmla="*/ 1624844 w 5916264"/>
              <a:gd name="connsiteY8" fmla="*/ 1861640 h 5916264"/>
              <a:gd name="connsiteX9" fmla="*/ 1624199 w 5916264"/>
              <a:gd name="connsiteY9" fmla="*/ 1861837 h 5916264"/>
              <a:gd name="connsiteX10" fmla="*/ 1624844 w 5916264"/>
              <a:gd name="connsiteY10" fmla="*/ 1863946 h 5916264"/>
              <a:gd name="connsiteX11" fmla="*/ 1624844 w 5916264"/>
              <a:gd name="connsiteY11" fmla="*/ 2633072 h 5916264"/>
              <a:gd name="connsiteX12" fmla="*/ 1629134 w 5916264"/>
              <a:gd name="connsiteY12" fmla="*/ 2633072 h 5916264"/>
              <a:gd name="connsiteX13" fmla="*/ 1627152 w 5916264"/>
              <a:gd name="connsiteY13" fmla="*/ 2640621 h 5916264"/>
              <a:gd name="connsiteX14" fmla="*/ 1799617 w 5916264"/>
              <a:gd name="connsiteY14" fmla="*/ 2685900 h 5916264"/>
              <a:gd name="connsiteX15" fmla="*/ 1814223 w 5916264"/>
              <a:gd name="connsiteY15" fmla="*/ 2628514 h 5916264"/>
              <a:gd name="connsiteX16" fmla="*/ 2013649 w 5916264"/>
              <a:gd name="connsiteY16" fmla="*/ 2242365 h 5916264"/>
              <a:gd name="connsiteX17" fmla="*/ 2078094 w 5916264"/>
              <a:gd name="connsiteY17" fmla="*/ 2168312 h 5916264"/>
              <a:gd name="connsiteX18" fmla="*/ 2124827 w 5916264"/>
              <a:gd name="connsiteY18" fmla="*/ 2118391 h 5916264"/>
              <a:gd name="connsiteX19" fmla="*/ 2194370 w 5916264"/>
              <a:gd name="connsiteY19" fmla="*/ 2055732 h 5916264"/>
              <a:gd name="connsiteX20" fmla="*/ 2245958 w 5916264"/>
              <a:gd name="connsiteY20" fmla="*/ 2014691 h 5916264"/>
              <a:gd name="connsiteX21" fmla="*/ 2325188 w 5916264"/>
              <a:gd name="connsiteY21" fmla="*/ 1959265 h 5916264"/>
              <a:gd name="connsiteX22" fmla="*/ 2380509 w 5916264"/>
              <a:gd name="connsiteY22" fmla="*/ 1927353 h 5916264"/>
              <a:gd name="connsiteX23" fmla="*/ 2470050 w 5916264"/>
              <a:gd name="connsiteY23" fmla="*/ 1880081 h 5916264"/>
              <a:gd name="connsiteX24" fmla="*/ 2520058 w 5916264"/>
              <a:gd name="connsiteY24" fmla="*/ 1860556 h 5916264"/>
              <a:gd name="connsiteX25" fmla="*/ 2619651 w 5916264"/>
              <a:gd name="connsiteY25" fmla="*/ 1823103 h 5916264"/>
              <a:gd name="connsiteX26" fmla="*/ 2717769 w 5916264"/>
              <a:gd name="connsiteY26" fmla="*/ 1799745 h 5916264"/>
              <a:gd name="connsiteX27" fmla="*/ 2776147 w 5916264"/>
              <a:gd name="connsiteY27" fmla="*/ 1786618 h 5916264"/>
              <a:gd name="connsiteX28" fmla="*/ 2870725 w 5916264"/>
              <a:gd name="connsiteY28" fmla="*/ 1776396 h 5916264"/>
              <a:gd name="connsiteX29" fmla="*/ 2942285 w 5916264"/>
              <a:gd name="connsiteY29" fmla="*/ 1771365 h 5916264"/>
              <a:gd name="connsiteX30" fmla="*/ 3031119 w 5916264"/>
              <a:gd name="connsiteY30" fmla="*/ 1772876 h 5916264"/>
              <a:gd name="connsiteX31" fmla="*/ 3107757 w 5916264"/>
              <a:gd name="connsiteY31" fmla="*/ 1778914 h 5916264"/>
              <a:gd name="connsiteX32" fmla="*/ 3189657 w 5916264"/>
              <a:gd name="connsiteY32" fmla="*/ 1790452 h 5916264"/>
              <a:gd name="connsiteX33" fmla="*/ 3273870 w 5916264"/>
              <a:gd name="connsiteY33" fmla="*/ 1809723 h 5916264"/>
              <a:gd name="connsiteX34" fmla="*/ 3356499 w 5916264"/>
              <a:gd name="connsiteY34" fmla="*/ 1831814 h 5916264"/>
              <a:gd name="connsiteX35" fmla="*/ 3737762 w 5916264"/>
              <a:gd name="connsiteY35" fmla="*/ 2040429 h 5916264"/>
              <a:gd name="connsiteX36" fmla="*/ 3782120 w 5916264"/>
              <a:gd name="connsiteY36" fmla="*/ 2079979 h 5916264"/>
              <a:gd name="connsiteX37" fmla="*/ 3899650 w 5916264"/>
              <a:gd name="connsiteY37" fmla="*/ 1944776 h 5916264"/>
              <a:gd name="connsiteX38" fmla="*/ 3894519 w 5916264"/>
              <a:gd name="connsiteY38" fmla="*/ 1940316 h 5916264"/>
              <a:gd name="connsiteX39" fmla="*/ 3897642 w 5916264"/>
              <a:gd name="connsiteY39" fmla="*/ 1938209 h 5916264"/>
              <a:gd name="connsiteX40" fmla="*/ 3463968 w 5916264"/>
              <a:gd name="connsiteY40" fmla="*/ 1295260 h 5916264"/>
              <a:gd name="connsiteX41" fmla="*/ 3452108 w 5916264"/>
              <a:gd name="connsiteY41" fmla="*/ 1303259 h 5916264"/>
              <a:gd name="connsiteX42" fmla="*/ 3452032 w 5916264"/>
              <a:gd name="connsiteY42" fmla="*/ 1303012 h 5916264"/>
              <a:gd name="connsiteX43" fmla="*/ 3200783 w 5916264"/>
              <a:gd name="connsiteY43" fmla="*/ 1379827 h 5916264"/>
              <a:gd name="connsiteX44" fmla="*/ 2953446 w 5916264"/>
              <a:gd name="connsiteY44" fmla="*/ 570824 h 5916264"/>
              <a:gd name="connsiteX45" fmla="*/ 2970425 w 5916264"/>
              <a:gd name="connsiteY45" fmla="*/ 570059 h 5916264"/>
              <a:gd name="connsiteX46" fmla="*/ 5241278 w 5916264"/>
              <a:gd name="connsiteY46" fmla="*/ 2260104 h 5916264"/>
              <a:gd name="connsiteX47" fmla="*/ 4303716 w 5916264"/>
              <a:gd name="connsiteY47" fmla="*/ 4931060 h 5916264"/>
              <a:gd name="connsiteX48" fmla="*/ 4289213 w 5916264"/>
              <a:gd name="connsiteY48" fmla="*/ 4939919 h 5916264"/>
              <a:gd name="connsiteX49" fmla="*/ 4055813 w 5916264"/>
              <a:gd name="connsiteY49" fmla="*/ 4176505 h 5916264"/>
              <a:gd name="connsiteX50" fmla="*/ 4307062 w 5916264"/>
              <a:gd name="connsiteY50" fmla="*/ 4099690 h 5916264"/>
              <a:gd name="connsiteX51" fmla="*/ 4306987 w 5916264"/>
              <a:gd name="connsiteY51" fmla="*/ 4099443 h 5916264"/>
              <a:gd name="connsiteX52" fmla="*/ 4321293 w 5916264"/>
              <a:gd name="connsiteY52" fmla="*/ 4099443 h 5916264"/>
              <a:gd name="connsiteX53" fmla="*/ 4321292 w 5916264"/>
              <a:gd name="connsiteY53" fmla="*/ 3323906 h 5916264"/>
              <a:gd name="connsiteX54" fmla="*/ 4317525 w 5916264"/>
              <a:gd name="connsiteY54" fmla="*/ 3323905 h 5916264"/>
              <a:gd name="connsiteX55" fmla="*/ 4319285 w 5916264"/>
              <a:gd name="connsiteY55" fmla="*/ 3317339 h 5916264"/>
              <a:gd name="connsiteX56" fmla="*/ 4146243 w 5916264"/>
              <a:gd name="connsiteY56" fmla="*/ 3270973 h 5916264"/>
              <a:gd name="connsiteX57" fmla="*/ 4131585 w 5916264"/>
              <a:gd name="connsiteY57" fmla="*/ 3328566 h 5916264"/>
              <a:gd name="connsiteX58" fmla="*/ 3326156 w 5916264"/>
              <a:gd name="connsiteY58" fmla="*/ 4133977 h 5916264"/>
              <a:gd name="connsiteX59" fmla="*/ 2208046 w 5916264"/>
              <a:gd name="connsiteY59" fmla="*/ 3916650 h 5916264"/>
              <a:gd name="connsiteX60" fmla="*/ 2163847 w 5916264"/>
              <a:gd name="connsiteY60" fmla="*/ 3877243 h 5916264"/>
              <a:gd name="connsiteX61" fmla="*/ 2046187 w 5916264"/>
              <a:gd name="connsiteY61" fmla="*/ 4011222 h 5916264"/>
              <a:gd name="connsiteX62" fmla="*/ 2052051 w 5916264"/>
              <a:gd name="connsiteY62" fmla="*/ 4016372 h 5916264"/>
              <a:gd name="connsiteX63" fmla="*/ 2048495 w 5916264"/>
              <a:gd name="connsiteY63" fmla="*/ 4018771 h 5916264"/>
              <a:gd name="connsiteX64" fmla="*/ 2478585 w 5916264"/>
              <a:gd name="connsiteY64" fmla="*/ 4656405 h 5916264"/>
              <a:gd name="connsiteX65" fmla="*/ 2479229 w 5916264"/>
              <a:gd name="connsiteY65" fmla="*/ 4658515 h 5916264"/>
              <a:gd name="connsiteX66" fmla="*/ 2479874 w 5916264"/>
              <a:gd name="connsiteY66" fmla="*/ 4658317 h 5916264"/>
              <a:gd name="connsiteX67" fmla="*/ 2482170 w 5916264"/>
              <a:gd name="connsiteY67" fmla="*/ 4661720 h 5916264"/>
              <a:gd name="connsiteX68" fmla="*/ 2493300 w 5916264"/>
              <a:gd name="connsiteY68" fmla="*/ 4654213 h 5916264"/>
              <a:gd name="connsiteX69" fmla="*/ 2744146 w 5916264"/>
              <a:gd name="connsiteY69" fmla="*/ 4577521 h 5916264"/>
              <a:gd name="connsiteX70" fmla="*/ 3822777 w 5916264"/>
              <a:gd name="connsiteY70" fmla="*/ 5786258 h 5916264"/>
              <a:gd name="connsiteX71" fmla="*/ 5786258 w 5916264"/>
              <a:gd name="connsiteY71" fmla="*/ 2093487 h 5916264"/>
              <a:gd name="connsiteX72" fmla="*/ 2093487 w 5916264"/>
              <a:gd name="connsiteY72" fmla="*/ 130006 h 5916264"/>
              <a:gd name="connsiteX73" fmla="*/ 130006 w 5916264"/>
              <a:gd name="connsiteY73" fmla="*/ 3822777 h 5916264"/>
              <a:gd name="connsiteX74" fmla="*/ 3822777 w 5916264"/>
              <a:gd name="connsiteY74" fmla="*/ 5786258 h 591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916264" h="5916264">
                <a:moveTo>
                  <a:pt x="2978703" y="5344723"/>
                </a:moveTo>
                <a:lnTo>
                  <a:pt x="2945840" y="5346204"/>
                </a:lnTo>
                <a:cubicBezTo>
                  <a:pt x="1928064" y="5341277"/>
                  <a:pt x="988213" y="4680679"/>
                  <a:pt x="674986" y="3656160"/>
                </a:cubicBezTo>
                <a:cubicBezTo>
                  <a:pt x="361759" y="2631640"/>
                  <a:pt x="771529" y="1558421"/>
                  <a:pt x="1612548" y="985204"/>
                </a:cubicBezTo>
                <a:lnTo>
                  <a:pt x="1640621" y="968055"/>
                </a:lnTo>
                <a:lnTo>
                  <a:pt x="1889115" y="1780844"/>
                </a:lnTo>
                <a:lnTo>
                  <a:pt x="1638270" y="1857535"/>
                </a:lnTo>
                <a:lnTo>
                  <a:pt x="1624844" y="1857535"/>
                </a:lnTo>
                <a:lnTo>
                  <a:pt x="1624844" y="1861640"/>
                </a:lnTo>
                <a:lnTo>
                  <a:pt x="1624199" y="1861837"/>
                </a:lnTo>
                <a:lnTo>
                  <a:pt x="1624844" y="1863946"/>
                </a:lnTo>
                <a:lnTo>
                  <a:pt x="1624844" y="2633072"/>
                </a:lnTo>
                <a:lnTo>
                  <a:pt x="1629134" y="2633072"/>
                </a:lnTo>
                <a:lnTo>
                  <a:pt x="1627152" y="2640621"/>
                </a:lnTo>
                <a:lnTo>
                  <a:pt x="1799617" y="2685900"/>
                </a:lnTo>
                <a:lnTo>
                  <a:pt x="1814223" y="2628514"/>
                </a:lnTo>
                <a:cubicBezTo>
                  <a:pt x="1857014" y="2488921"/>
                  <a:pt x="1924675" y="2357975"/>
                  <a:pt x="2013649" y="2242365"/>
                </a:cubicBezTo>
                <a:lnTo>
                  <a:pt x="2078094" y="2168312"/>
                </a:lnTo>
                <a:lnTo>
                  <a:pt x="2124827" y="2118391"/>
                </a:lnTo>
                <a:lnTo>
                  <a:pt x="2194370" y="2055732"/>
                </a:lnTo>
                <a:lnTo>
                  <a:pt x="2245958" y="2014691"/>
                </a:lnTo>
                <a:lnTo>
                  <a:pt x="2325188" y="1959265"/>
                </a:lnTo>
                <a:lnTo>
                  <a:pt x="2380509" y="1927353"/>
                </a:lnTo>
                <a:lnTo>
                  <a:pt x="2470050" y="1880081"/>
                </a:lnTo>
                <a:lnTo>
                  <a:pt x="2520058" y="1860556"/>
                </a:lnTo>
                <a:lnTo>
                  <a:pt x="2619651" y="1823103"/>
                </a:lnTo>
                <a:lnTo>
                  <a:pt x="2717769" y="1799745"/>
                </a:lnTo>
                <a:lnTo>
                  <a:pt x="2776147" y="1786618"/>
                </a:lnTo>
                <a:lnTo>
                  <a:pt x="2870725" y="1776396"/>
                </a:lnTo>
                <a:lnTo>
                  <a:pt x="2942285" y="1771365"/>
                </a:lnTo>
                <a:lnTo>
                  <a:pt x="3031119" y="1772876"/>
                </a:lnTo>
                <a:lnTo>
                  <a:pt x="3107757" y="1778914"/>
                </a:lnTo>
                <a:lnTo>
                  <a:pt x="3189657" y="1790452"/>
                </a:lnTo>
                <a:lnTo>
                  <a:pt x="3273870" y="1809723"/>
                </a:lnTo>
                <a:lnTo>
                  <a:pt x="3356499" y="1831814"/>
                </a:lnTo>
                <a:cubicBezTo>
                  <a:pt x="3494910" y="1877905"/>
                  <a:pt x="3624227" y="1948630"/>
                  <a:pt x="3737762" y="2040429"/>
                </a:cubicBezTo>
                <a:lnTo>
                  <a:pt x="3782120" y="2079979"/>
                </a:lnTo>
                <a:lnTo>
                  <a:pt x="3899650" y="1944776"/>
                </a:lnTo>
                <a:lnTo>
                  <a:pt x="3894519" y="1940316"/>
                </a:lnTo>
                <a:lnTo>
                  <a:pt x="3897642" y="1938209"/>
                </a:lnTo>
                <a:lnTo>
                  <a:pt x="3463968" y="1295260"/>
                </a:lnTo>
                <a:lnTo>
                  <a:pt x="3452108" y="1303259"/>
                </a:lnTo>
                <a:lnTo>
                  <a:pt x="3452032" y="1303012"/>
                </a:lnTo>
                <a:lnTo>
                  <a:pt x="3200783" y="1379827"/>
                </a:lnTo>
                <a:lnTo>
                  <a:pt x="2953446" y="570824"/>
                </a:lnTo>
                <a:lnTo>
                  <a:pt x="2970425" y="570059"/>
                </a:lnTo>
                <a:cubicBezTo>
                  <a:pt x="3988200" y="574986"/>
                  <a:pt x="4928051" y="1235584"/>
                  <a:pt x="5241278" y="2260104"/>
                </a:cubicBezTo>
                <a:cubicBezTo>
                  <a:pt x="5554505" y="3284623"/>
                  <a:pt x="5144735" y="4357842"/>
                  <a:pt x="4303716" y="4931060"/>
                </a:cubicBezTo>
                <a:lnTo>
                  <a:pt x="4289213" y="4939919"/>
                </a:lnTo>
                <a:lnTo>
                  <a:pt x="4055813" y="4176505"/>
                </a:lnTo>
                <a:lnTo>
                  <a:pt x="4307062" y="4099690"/>
                </a:lnTo>
                <a:lnTo>
                  <a:pt x="4306987" y="4099443"/>
                </a:lnTo>
                <a:lnTo>
                  <a:pt x="4321293" y="4099443"/>
                </a:lnTo>
                <a:lnTo>
                  <a:pt x="4321292" y="3323906"/>
                </a:lnTo>
                <a:lnTo>
                  <a:pt x="4317525" y="3323905"/>
                </a:lnTo>
                <a:lnTo>
                  <a:pt x="4319285" y="3317339"/>
                </a:lnTo>
                <a:lnTo>
                  <a:pt x="4146243" y="3270973"/>
                </a:lnTo>
                <a:lnTo>
                  <a:pt x="4131585" y="3328566"/>
                </a:lnTo>
                <a:cubicBezTo>
                  <a:pt x="4017476" y="3700814"/>
                  <a:pt x="3726514" y="4011576"/>
                  <a:pt x="3326156" y="4133977"/>
                </a:cubicBezTo>
                <a:cubicBezTo>
                  <a:pt x="2925800" y="4256378"/>
                  <a:pt x="2510805" y="4161449"/>
                  <a:pt x="2208046" y="3916650"/>
                </a:cubicBezTo>
                <a:lnTo>
                  <a:pt x="2163847" y="3877243"/>
                </a:lnTo>
                <a:lnTo>
                  <a:pt x="2046187" y="4011222"/>
                </a:lnTo>
                <a:lnTo>
                  <a:pt x="2052051" y="4016372"/>
                </a:lnTo>
                <a:lnTo>
                  <a:pt x="2048495" y="4018771"/>
                </a:lnTo>
                <a:lnTo>
                  <a:pt x="2478585" y="4656405"/>
                </a:lnTo>
                <a:lnTo>
                  <a:pt x="2479229" y="4658515"/>
                </a:lnTo>
                <a:lnTo>
                  <a:pt x="2479874" y="4658317"/>
                </a:lnTo>
                <a:lnTo>
                  <a:pt x="2482170" y="4661720"/>
                </a:lnTo>
                <a:lnTo>
                  <a:pt x="2493300" y="4654213"/>
                </a:lnTo>
                <a:lnTo>
                  <a:pt x="2744146" y="4577521"/>
                </a:lnTo>
                <a:close/>
                <a:moveTo>
                  <a:pt x="3822777" y="5786258"/>
                </a:moveTo>
                <a:cubicBezTo>
                  <a:pt x="5384708" y="5308728"/>
                  <a:pt x="6263788" y="3655418"/>
                  <a:pt x="5786258" y="2093487"/>
                </a:cubicBezTo>
                <a:cubicBezTo>
                  <a:pt x="5308728" y="531556"/>
                  <a:pt x="3655418" y="-347524"/>
                  <a:pt x="2093487" y="130006"/>
                </a:cubicBezTo>
                <a:cubicBezTo>
                  <a:pt x="531557" y="607536"/>
                  <a:pt x="-347524" y="2260846"/>
                  <a:pt x="130006" y="3822777"/>
                </a:cubicBezTo>
                <a:cubicBezTo>
                  <a:pt x="607536" y="5384707"/>
                  <a:pt x="2260846" y="6263788"/>
                  <a:pt x="3822777" y="578625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4" name="Rectangle 13"/>
          <p:cNvSpPr/>
          <p:nvPr/>
        </p:nvSpPr>
        <p:spPr>
          <a:xfrm>
            <a:off x="3897482" y="83211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905413" y="489357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S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rot="5400000" flipV="1">
            <a:off x="4585860" y="2636942"/>
            <a:ext cx="0" cy="2052000"/>
          </a:xfrm>
          <a:prstGeom prst="straightConnector1">
            <a:avLst/>
          </a:prstGeom>
          <a:ln w="88900">
            <a:gradFill>
              <a:gsLst>
                <a:gs pos="70000">
                  <a:schemeClr val="bg1">
                    <a:lumMod val="85000"/>
                  </a:schemeClr>
                </a:gs>
                <a:gs pos="75000">
                  <a:srgbClr val="FF0000"/>
                </a:gs>
                <a:gs pos="30000">
                  <a:schemeClr val="bg1">
                    <a:lumMod val="85000"/>
                  </a:schemeClr>
                </a:gs>
                <a:gs pos="25000">
                  <a:schemeClr val="accent1">
                    <a:lumMod val="75000"/>
                  </a:schemeClr>
                </a:gs>
                <a:gs pos="0">
                  <a:schemeClr val="accent1">
                    <a:lumMod val="75000"/>
                  </a:schemeClr>
                </a:gs>
                <a:gs pos="100000">
                  <a:srgbClr val="FF0000"/>
                </a:gs>
              </a:gsLst>
              <a:lin ang="5400000" scaled="1"/>
            </a:gradFill>
            <a:headEnd type="triangl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4540860" y="3164076"/>
            <a:ext cx="90000" cy="9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1" name="Rectangle 30"/>
          <p:cNvSpPr/>
          <p:nvPr/>
        </p:nvSpPr>
        <p:spPr>
          <a:xfrm>
            <a:off x="4540860" y="4074188"/>
            <a:ext cx="90000" cy="9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40" name="Rectangle 50"/>
          <p:cNvSpPr>
            <a:spLocks noChangeArrowheads="1"/>
          </p:cNvSpPr>
          <p:nvPr/>
        </p:nvSpPr>
        <p:spPr bwMode="auto">
          <a:xfrm>
            <a:off x="2165002" y="3346616"/>
            <a:ext cx="95891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CH"/>
              <a:t>Induit</a:t>
            </a:r>
          </a:p>
          <a:p>
            <a:pPr algn="ctr"/>
            <a:r>
              <a:rPr lang="fr-CH"/>
              <a:t>(rotor)</a:t>
            </a:r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3134186" y="3662941"/>
            <a:ext cx="323191" cy="1"/>
          </a:xfrm>
          <a:prstGeom prst="line">
            <a:avLst/>
          </a:prstGeom>
          <a:ln w="127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50"/>
          <p:cNvSpPr>
            <a:spLocks noChangeArrowheads="1"/>
          </p:cNvSpPr>
          <p:nvPr/>
        </p:nvSpPr>
        <p:spPr bwMode="auto">
          <a:xfrm>
            <a:off x="5584586" y="2955693"/>
            <a:ext cx="1345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H"/>
              <a:t>Collecteur</a:t>
            </a:r>
            <a:endParaRPr lang="en-US"/>
          </a:p>
        </p:txBody>
      </p:sp>
      <p:sp>
        <p:nvSpPr>
          <p:cNvPr id="37" name="Rectangle 50"/>
          <p:cNvSpPr>
            <a:spLocks noChangeArrowheads="1"/>
          </p:cNvSpPr>
          <p:nvPr/>
        </p:nvSpPr>
        <p:spPr bwMode="auto">
          <a:xfrm>
            <a:off x="5584586" y="3994517"/>
            <a:ext cx="115768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H"/>
              <a:t>Charbon</a:t>
            </a:r>
            <a:endParaRPr lang="en-US"/>
          </a:p>
        </p:txBody>
      </p:sp>
      <p:cxnSp>
        <p:nvCxnSpPr>
          <p:cNvPr id="42" name="Straight Connector 41"/>
          <p:cNvCxnSpPr/>
          <p:nvPr/>
        </p:nvCxnSpPr>
        <p:spPr>
          <a:xfrm flipH="1">
            <a:off x="4937533" y="3174507"/>
            <a:ext cx="706052" cy="279978"/>
          </a:xfrm>
          <a:prstGeom prst="line">
            <a:avLst/>
          </a:prstGeom>
          <a:ln w="127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H="1" flipV="1">
            <a:off x="4633356" y="4124325"/>
            <a:ext cx="1010229" cy="39863"/>
          </a:xfrm>
          <a:prstGeom prst="line">
            <a:avLst/>
          </a:prstGeom>
          <a:ln w="127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>
            <a:spLocks noChangeAspect="1"/>
          </p:cNvSpPr>
          <p:nvPr/>
        </p:nvSpPr>
        <p:spPr>
          <a:xfrm>
            <a:off x="4163013" y="3247352"/>
            <a:ext cx="831180" cy="83118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3" name="Oval 32"/>
          <p:cNvSpPr>
            <a:spLocks noChangeAspect="1"/>
          </p:cNvSpPr>
          <p:nvPr/>
        </p:nvSpPr>
        <p:spPr>
          <a:xfrm>
            <a:off x="4272101" y="3356440"/>
            <a:ext cx="613004" cy="613004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169128" y="1034709"/>
            <a:ext cx="224612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CH"/>
              <a:t>Excitation ou</a:t>
            </a:r>
          </a:p>
          <a:p>
            <a:pPr algn="ctr"/>
            <a:r>
              <a:rPr lang="fr-CH"/>
              <a:t>inducteur (stator)</a:t>
            </a:r>
            <a:endParaRPr lang="en-US"/>
          </a:p>
        </p:txBody>
      </p:sp>
      <p:cxnSp>
        <p:nvCxnSpPr>
          <p:cNvPr id="34" name="Straight Connector 33"/>
          <p:cNvCxnSpPr>
            <a:stCxn id="32" idx="2"/>
          </p:cNvCxnSpPr>
          <p:nvPr/>
        </p:nvCxnSpPr>
        <p:spPr>
          <a:xfrm>
            <a:off x="1292192" y="1681040"/>
            <a:ext cx="942125" cy="622663"/>
          </a:xfrm>
          <a:prstGeom prst="line">
            <a:avLst/>
          </a:prstGeom>
          <a:ln w="127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5" name="Chart 34"/>
          <p:cNvGraphicFramePr/>
          <p:nvPr/>
        </p:nvGraphicFramePr>
        <p:xfrm>
          <a:off x="6719558" y="0"/>
          <a:ext cx="2424442" cy="13646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8" name="Oval 37"/>
          <p:cNvSpPr/>
          <p:nvPr/>
        </p:nvSpPr>
        <p:spPr>
          <a:xfrm>
            <a:off x="6718257" y="1267874"/>
            <a:ext cx="90000" cy="90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3" name="Group 2"/>
          <p:cNvGrpSpPr/>
          <p:nvPr/>
        </p:nvGrpSpPr>
        <p:grpSpPr>
          <a:xfrm>
            <a:off x="6706211" y="1313919"/>
            <a:ext cx="2356346" cy="215900"/>
            <a:chOff x="6706211" y="1313919"/>
            <a:chExt cx="2356346" cy="215900"/>
          </a:xfrm>
        </p:grpSpPr>
        <p:graphicFrame>
          <p:nvGraphicFramePr>
            <p:cNvPr id="45" name="Object 44"/>
            <p:cNvGraphicFramePr>
              <a:graphicFrameLocks noChangeAspect="1"/>
            </p:cNvGraphicFramePr>
            <p:nvPr/>
          </p:nvGraphicFramePr>
          <p:xfrm>
            <a:off x="7616819" y="1313919"/>
            <a:ext cx="508000" cy="215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5" name="Equation" r:id="rId4" imgW="507960" imgH="215640" progId="Equation.DSMT4">
                    <p:embed/>
                  </p:oleObj>
                </mc:Choice>
                <mc:Fallback>
                  <p:oleObj name="Equation" r:id="rId4" imgW="507960" imgH="215640" progId="Equation.DSMT4">
                    <p:embed/>
                    <p:pic>
                      <p:nvPicPr>
                        <p:cNvPr id="45" name="Object 44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7616819" y="1313919"/>
                          <a:ext cx="508000" cy="2159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6" name="Object 45"/>
            <p:cNvGraphicFramePr>
              <a:graphicFrameLocks noChangeAspect="1"/>
            </p:cNvGraphicFramePr>
            <p:nvPr/>
          </p:nvGraphicFramePr>
          <p:xfrm>
            <a:off x="8694257" y="1320269"/>
            <a:ext cx="368300" cy="203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6" name="Equation" r:id="rId6" imgW="368280" imgH="203040" progId="Equation.DSMT4">
                    <p:embed/>
                  </p:oleObj>
                </mc:Choice>
                <mc:Fallback>
                  <p:oleObj name="Equation" r:id="rId6" imgW="368280" imgH="203040" progId="Equation.DSMT4">
                    <p:embed/>
                    <p:pic>
                      <p:nvPicPr>
                        <p:cNvPr id="46" name="Object 45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8694257" y="1320269"/>
                          <a:ext cx="368300" cy="2032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7" name="Object 46"/>
            <p:cNvGraphicFramePr>
              <a:graphicFrameLocks noChangeAspect="1"/>
            </p:cNvGraphicFramePr>
            <p:nvPr/>
          </p:nvGraphicFramePr>
          <p:xfrm>
            <a:off x="6706211" y="1332969"/>
            <a:ext cx="114300" cy="177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7" name="Equation" r:id="rId8" imgW="114120" imgH="177480" progId="Equation.DSMT4">
                    <p:embed/>
                  </p:oleObj>
                </mc:Choice>
                <mc:Fallback>
                  <p:oleObj name="Equation" r:id="rId8" imgW="114120" imgH="177480" progId="Equation.DSMT4">
                    <p:embed/>
                    <p:pic>
                      <p:nvPicPr>
                        <p:cNvPr id="47" name="Object 46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6706211" y="1332969"/>
                          <a:ext cx="114300" cy="177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48" name="Object 47"/>
          <p:cNvGraphicFramePr>
            <a:graphicFrameLocks noChangeAspect="1"/>
          </p:cNvGraphicFramePr>
          <p:nvPr/>
        </p:nvGraphicFramePr>
        <p:xfrm>
          <a:off x="6764339" y="-14816"/>
          <a:ext cx="241300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Equation" r:id="rId10" imgW="241200" imgH="228600" progId="Equation.DSMT4">
                  <p:embed/>
                </p:oleObj>
              </mc:Choice>
              <mc:Fallback>
                <p:oleObj name="Equation" r:id="rId10" imgW="241200" imgH="228600" progId="Equation.DSMT4">
                  <p:embed/>
                  <p:pic>
                    <p:nvPicPr>
                      <p:cNvPr id="48" name="Object 47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764339" y="-14816"/>
                        <a:ext cx="241300" cy="228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3C269BA-15CF-43A4-8657-26E541AFE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6</a:t>
            </a:fld>
            <a:endParaRPr lang="fr-CH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B8920CA3-EEC2-4B40-A94B-44F14A3DE13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725579" y="1697270"/>
          <a:ext cx="2311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Equation" r:id="rId12" imgW="2311200" imgH="444240" progId="Equation.DSMT4">
                  <p:embed/>
                </p:oleObj>
              </mc:Choice>
              <mc:Fallback>
                <p:oleObj name="Equation" r:id="rId12" imgW="2311200" imgH="44424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B8920CA3-EEC2-4B40-A94B-44F14A3DE13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725579" y="1697270"/>
                        <a:ext cx="2311400" cy="4445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175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42070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"/>
                            </p:stCondLst>
                            <p:childTnLst>
                              <p:par>
                                <p:cTn id="6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2" dur="1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"/>
                            </p:stCondLst>
                            <p:childTnLst>
                              <p:par>
                                <p:cTn id="7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4" dur="1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40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047 C 0.01632 -0.07246 0.04028 -0.1544 0.05955 -0.15394 C 0.07934 -0.15394 0.10052 -0.07246 0.11841 0.00185 C 0.13664 -0.07524 0.15452 -0.15394 0.17761 -0.15394 C 0.20157 -0.15394 0.22118 -0.05926 0.23646 -0.00047 " pathEditMode="relative" rAng="0" ptsTypes="AAAAA">
                                      <p:cBhvr>
                                        <p:cTn id="86" dur="6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71" y="-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14" grpId="0" animBg="1"/>
      <p:bldP spid="15" grpId="0" animBg="1"/>
      <p:bldP spid="30" grpId="0" animBg="1"/>
      <p:bldP spid="31" grpId="0" animBg="1"/>
      <p:bldP spid="40" grpId="0"/>
      <p:bldP spid="36" grpId="0"/>
      <p:bldP spid="37" grpId="0"/>
      <p:bldP spid="44" grpId="0" animBg="1"/>
      <p:bldP spid="33" grpId="0" animBg="1"/>
      <p:bldGraphic spid="35" grpId="0">
        <p:bldAsOne/>
      </p:bldGraphic>
      <p:bldP spid="38" grpId="0" animBg="1"/>
      <p:bldP spid="38" grpId="1" animBg="1"/>
      <p:bldP spid="38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Line 2"/>
          <p:cNvSpPr>
            <a:spLocks noChangeShapeType="1"/>
          </p:cNvSpPr>
          <p:nvPr/>
        </p:nvSpPr>
        <p:spPr bwMode="auto">
          <a:xfrm flipV="1">
            <a:off x="2684582" y="3741587"/>
            <a:ext cx="1909760" cy="954880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1" name="Line 19"/>
          <p:cNvSpPr>
            <a:spLocks noChangeShapeType="1"/>
          </p:cNvSpPr>
          <p:nvPr/>
        </p:nvSpPr>
        <p:spPr bwMode="auto">
          <a:xfrm flipV="1">
            <a:off x="2669129" y="2449587"/>
            <a:ext cx="1925213" cy="962608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0" name="Rectangle 19"/>
          <p:cNvSpPr/>
          <p:nvPr/>
        </p:nvSpPr>
        <p:spPr>
          <a:xfrm>
            <a:off x="2415065" y="3019366"/>
            <a:ext cx="523568" cy="47747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1" name="Rectangle 20"/>
          <p:cNvSpPr/>
          <p:nvPr/>
        </p:nvSpPr>
        <p:spPr>
          <a:xfrm>
            <a:off x="2415065" y="4575681"/>
            <a:ext cx="523568" cy="47747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" name="Oval 17"/>
          <p:cNvSpPr/>
          <p:nvPr/>
        </p:nvSpPr>
        <p:spPr>
          <a:xfrm rot="5400000">
            <a:off x="1921756" y="3281170"/>
            <a:ext cx="1510186" cy="151018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2" name="Freeform 21"/>
          <p:cNvSpPr/>
          <p:nvPr/>
        </p:nvSpPr>
        <p:spPr>
          <a:xfrm>
            <a:off x="846195" y="2937340"/>
            <a:ext cx="2090057" cy="111670"/>
          </a:xfrm>
          <a:custGeom>
            <a:avLst/>
            <a:gdLst>
              <a:gd name="connsiteX0" fmla="*/ 2090057 w 2090057"/>
              <a:gd name="connsiteY0" fmla="*/ 94343 h 94343"/>
              <a:gd name="connsiteX1" fmla="*/ 0 w 2090057"/>
              <a:gd name="connsiteY1" fmla="*/ 0 h 94343"/>
              <a:gd name="connsiteX0" fmla="*/ 2090057 w 2090057"/>
              <a:gd name="connsiteY0" fmla="*/ 94343 h 109371"/>
              <a:gd name="connsiteX1" fmla="*/ 0 w 2090057"/>
              <a:gd name="connsiteY1" fmla="*/ 0 h 109371"/>
              <a:gd name="connsiteX0" fmla="*/ 2090057 w 2090057"/>
              <a:gd name="connsiteY0" fmla="*/ 94343 h 111670"/>
              <a:gd name="connsiteX1" fmla="*/ 0 w 2090057"/>
              <a:gd name="connsiteY1" fmla="*/ 0 h 111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90057" h="111670">
                <a:moveTo>
                  <a:pt x="2090057" y="94343"/>
                </a:moveTo>
                <a:cubicBezTo>
                  <a:pt x="1214777" y="151002"/>
                  <a:pt x="432367" y="55261"/>
                  <a:pt x="0" y="0"/>
                </a:cubicBezTo>
              </a:path>
            </a:pathLst>
          </a:cu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3" name="Freeform 22"/>
          <p:cNvSpPr/>
          <p:nvPr/>
        </p:nvSpPr>
        <p:spPr>
          <a:xfrm rot="10800000">
            <a:off x="2421390" y="5022725"/>
            <a:ext cx="2090057" cy="111670"/>
          </a:xfrm>
          <a:custGeom>
            <a:avLst/>
            <a:gdLst>
              <a:gd name="connsiteX0" fmla="*/ 2090057 w 2090057"/>
              <a:gd name="connsiteY0" fmla="*/ 94343 h 94343"/>
              <a:gd name="connsiteX1" fmla="*/ 0 w 2090057"/>
              <a:gd name="connsiteY1" fmla="*/ 0 h 94343"/>
              <a:gd name="connsiteX0" fmla="*/ 2090057 w 2090057"/>
              <a:gd name="connsiteY0" fmla="*/ 94343 h 109371"/>
              <a:gd name="connsiteX1" fmla="*/ 0 w 2090057"/>
              <a:gd name="connsiteY1" fmla="*/ 0 h 109371"/>
              <a:gd name="connsiteX0" fmla="*/ 2090057 w 2090057"/>
              <a:gd name="connsiteY0" fmla="*/ 94343 h 111670"/>
              <a:gd name="connsiteX1" fmla="*/ 0 w 2090057"/>
              <a:gd name="connsiteY1" fmla="*/ 0 h 111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90057" h="111670">
                <a:moveTo>
                  <a:pt x="2090057" y="94343"/>
                </a:moveTo>
                <a:cubicBezTo>
                  <a:pt x="1214777" y="151002"/>
                  <a:pt x="432367" y="55261"/>
                  <a:pt x="0" y="0"/>
                </a:cubicBezTo>
              </a:path>
            </a:pathLst>
          </a:cu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4" name="Oval 23"/>
          <p:cNvSpPr/>
          <p:nvPr/>
        </p:nvSpPr>
        <p:spPr>
          <a:xfrm>
            <a:off x="552864" y="2787752"/>
            <a:ext cx="297543" cy="297543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5" name="Oval 24"/>
          <p:cNvSpPr/>
          <p:nvPr/>
        </p:nvSpPr>
        <p:spPr>
          <a:xfrm>
            <a:off x="4511447" y="5000954"/>
            <a:ext cx="297543" cy="2975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0" name="Line 18"/>
          <p:cNvSpPr>
            <a:spLocks noChangeShapeType="1"/>
          </p:cNvSpPr>
          <p:nvPr/>
        </p:nvSpPr>
        <p:spPr bwMode="auto">
          <a:xfrm flipV="1">
            <a:off x="4594342" y="3741585"/>
            <a:ext cx="0" cy="792000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2" name="Line 18"/>
          <p:cNvSpPr>
            <a:spLocks noChangeShapeType="1"/>
          </p:cNvSpPr>
          <p:nvPr/>
        </p:nvSpPr>
        <p:spPr bwMode="auto">
          <a:xfrm flipV="1">
            <a:off x="4594342" y="1647963"/>
            <a:ext cx="0" cy="792000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3" name="Line 19"/>
          <p:cNvSpPr>
            <a:spLocks noChangeShapeType="1"/>
          </p:cNvSpPr>
          <p:nvPr/>
        </p:nvSpPr>
        <p:spPr bwMode="auto">
          <a:xfrm flipV="1">
            <a:off x="4592057" y="213360"/>
            <a:ext cx="2847356" cy="1423680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4" name="Line 19"/>
          <p:cNvSpPr>
            <a:spLocks noChangeShapeType="1"/>
          </p:cNvSpPr>
          <p:nvPr/>
        </p:nvSpPr>
        <p:spPr bwMode="auto">
          <a:xfrm flipV="1">
            <a:off x="4592057" y="3107755"/>
            <a:ext cx="2847356" cy="1423680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5" name="Line 18"/>
          <p:cNvSpPr>
            <a:spLocks noChangeShapeType="1"/>
          </p:cNvSpPr>
          <p:nvPr/>
        </p:nvSpPr>
        <p:spPr bwMode="auto">
          <a:xfrm flipV="1">
            <a:off x="7439413" y="213360"/>
            <a:ext cx="0" cy="2894395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5749035" y="417422"/>
          <a:ext cx="1778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Equation" r:id="rId3" imgW="177480" imgH="342720" progId="Equation.DSMT4">
                  <p:embed/>
                </p:oleObj>
              </mc:Choice>
              <mc:Fallback>
                <p:oleObj name="Equation" r:id="rId3" imgW="177480" imgH="34272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49035" y="417422"/>
                        <a:ext cx="177800" cy="342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" name="Line 56"/>
          <p:cNvSpPr>
            <a:spLocks noChangeShapeType="1"/>
          </p:cNvSpPr>
          <p:nvPr/>
        </p:nvSpPr>
        <p:spPr bwMode="auto">
          <a:xfrm flipV="1">
            <a:off x="5656325" y="688423"/>
            <a:ext cx="541020" cy="2686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9" name="Line 56"/>
          <p:cNvSpPr>
            <a:spLocks noChangeShapeType="1"/>
          </p:cNvSpPr>
          <p:nvPr/>
        </p:nvSpPr>
        <p:spPr bwMode="auto">
          <a:xfrm flipV="1">
            <a:off x="5784331" y="3916631"/>
            <a:ext cx="541020" cy="2686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70" name="Object 69"/>
          <p:cNvGraphicFramePr>
            <a:graphicFrameLocks noChangeAspect="1"/>
          </p:cNvGraphicFramePr>
          <p:nvPr/>
        </p:nvGraphicFramePr>
        <p:xfrm>
          <a:off x="6029450" y="4077165"/>
          <a:ext cx="1778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Equation" r:id="rId5" imgW="177480" imgH="342720" progId="Equation.DSMT4">
                  <p:embed/>
                </p:oleObj>
              </mc:Choice>
              <mc:Fallback>
                <p:oleObj name="Equation" r:id="rId5" imgW="177480" imgH="342720" progId="Equation.DSMT4">
                  <p:embed/>
                  <p:pic>
                    <p:nvPicPr>
                      <p:cNvPr id="70" name="Object 6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29450" y="4077165"/>
                        <a:ext cx="177800" cy="342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" name="Rectangle 50"/>
          <p:cNvSpPr>
            <a:spLocks noChangeArrowheads="1"/>
          </p:cNvSpPr>
          <p:nvPr/>
        </p:nvSpPr>
        <p:spPr bwMode="auto">
          <a:xfrm>
            <a:off x="1242274" y="2220791"/>
            <a:ext cx="111601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CH"/>
              <a:t>charbon</a:t>
            </a:r>
            <a:endParaRPr lang="en-US"/>
          </a:p>
        </p:txBody>
      </p:sp>
      <p:cxnSp>
        <p:nvCxnSpPr>
          <p:cNvPr id="71" name="Straight Connector 70"/>
          <p:cNvCxnSpPr/>
          <p:nvPr/>
        </p:nvCxnSpPr>
        <p:spPr>
          <a:xfrm>
            <a:off x="2028106" y="2558292"/>
            <a:ext cx="605082" cy="637229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rc 73"/>
          <p:cNvSpPr/>
          <p:nvPr/>
        </p:nvSpPr>
        <p:spPr>
          <a:xfrm rot="16200000">
            <a:off x="4754974" y="2719148"/>
            <a:ext cx="423485" cy="423485"/>
          </a:xfrm>
          <a:prstGeom prst="arc">
            <a:avLst>
              <a:gd name="adj1" fmla="val 16200000"/>
              <a:gd name="adj2" fmla="val 13795346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6" name="Arc 75"/>
          <p:cNvSpPr/>
          <p:nvPr/>
        </p:nvSpPr>
        <p:spPr>
          <a:xfrm rot="16200000">
            <a:off x="5789461" y="2201111"/>
            <a:ext cx="423485" cy="423485"/>
          </a:xfrm>
          <a:prstGeom prst="arc">
            <a:avLst>
              <a:gd name="adj1" fmla="val 16200000"/>
              <a:gd name="adj2" fmla="val 13795346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7" name="Arc 76"/>
          <p:cNvSpPr/>
          <p:nvPr/>
        </p:nvSpPr>
        <p:spPr>
          <a:xfrm rot="16200000">
            <a:off x="6823949" y="1683073"/>
            <a:ext cx="423485" cy="423485"/>
          </a:xfrm>
          <a:prstGeom prst="arc">
            <a:avLst>
              <a:gd name="adj1" fmla="val 16200000"/>
              <a:gd name="adj2" fmla="val 13795346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4" name="Group 3"/>
          <p:cNvGrpSpPr/>
          <p:nvPr/>
        </p:nvGrpSpPr>
        <p:grpSpPr>
          <a:xfrm>
            <a:off x="1333510" y="5443353"/>
            <a:ext cx="2667000" cy="1352550"/>
            <a:chOff x="1333510" y="5443353"/>
            <a:chExt cx="2667000" cy="1352550"/>
          </a:xfrm>
        </p:grpSpPr>
        <p:pic>
          <p:nvPicPr>
            <p:cNvPr id="9221" name="Picture 5" descr="Résultat de recherche d'images pour &quot;battery clipart&quot;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333510" y="5443353"/>
              <a:ext cx="2667000" cy="13525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1712789" y="5934962"/>
              <a:ext cx="14045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>
                  <a:solidFill>
                    <a:schemeClr val="bg1"/>
                  </a:solidFill>
                </a:rPr>
                <a:t>Source DC</a:t>
              </a:r>
            </a:p>
          </p:txBody>
        </p:sp>
      </p:grpSp>
      <p:cxnSp>
        <p:nvCxnSpPr>
          <p:cNvPr id="10" name="Elbow Connector 9"/>
          <p:cNvCxnSpPr>
            <a:stCxn id="9221" idx="1"/>
            <a:endCxn id="25" idx="4"/>
          </p:cNvCxnSpPr>
          <p:nvPr/>
        </p:nvCxnSpPr>
        <p:spPr>
          <a:xfrm flipV="1">
            <a:off x="4000510" y="5298497"/>
            <a:ext cx="659709" cy="821131"/>
          </a:xfrm>
          <a:prstGeom prst="bentConnector2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>
            <a:stCxn id="9221" idx="3"/>
            <a:endCxn id="24" idx="4"/>
          </p:cNvCxnSpPr>
          <p:nvPr/>
        </p:nvCxnSpPr>
        <p:spPr>
          <a:xfrm rot="10800000">
            <a:off x="701636" y="3085296"/>
            <a:ext cx="631874" cy="3034333"/>
          </a:xfrm>
          <a:prstGeom prst="bentConnector2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Line 19"/>
          <p:cNvSpPr>
            <a:spLocks noChangeShapeType="1"/>
          </p:cNvSpPr>
          <p:nvPr/>
        </p:nvSpPr>
        <p:spPr bwMode="auto">
          <a:xfrm flipV="1">
            <a:off x="2700064" y="1426616"/>
            <a:ext cx="5219283" cy="2609646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" name="Freeform 16"/>
          <p:cNvSpPr/>
          <p:nvPr/>
        </p:nvSpPr>
        <p:spPr>
          <a:xfrm rot="5400000">
            <a:off x="1917307" y="3281170"/>
            <a:ext cx="1519084" cy="1510186"/>
          </a:xfrm>
          <a:custGeom>
            <a:avLst/>
            <a:gdLst>
              <a:gd name="connsiteX0" fmla="*/ 678425 w 1519084"/>
              <a:gd name="connsiteY0" fmla="*/ 1 h 1510186"/>
              <a:gd name="connsiteX1" fmla="*/ 678425 w 1519084"/>
              <a:gd name="connsiteY1" fmla="*/ 213849 h 1510186"/>
              <a:gd name="connsiteX2" fmla="*/ 648815 w 1519084"/>
              <a:gd name="connsiteY2" fmla="*/ 216834 h 1510186"/>
              <a:gd name="connsiteX3" fmla="*/ 210120 w 1519084"/>
              <a:gd name="connsiteY3" fmla="*/ 755093 h 1510186"/>
              <a:gd name="connsiteX4" fmla="*/ 648815 w 1519084"/>
              <a:gd name="connsiteY4" fmla="*/ 1293353 h 1510186"/>
              <a:gd name="connsiteX5" fmla="*/ 678425 w 1519084"/>
              <a:gd name="connsiteY5" fmla="*/ 1296338 h 1510186"/>
              <a:gd name="connsiteX6" fmla="*/ 678425 w 1519084"/>
              <a:gd name="connsiteY6" fmla="*/ 1510186 h 1510186"/>
              <a:gd name="connsiteX7" fmla="*/ 606468 w 1519084"/>
              <a:gd name="connsiteY7" fmla="*/ 1499204 h 1510186"/>
              <a:gd name="connsiteX8" fmla="*/ 0 w 1519084"/>
              <a:gd name="connsiteY8" fmla="*/ 755093 h 1510186"/>
              <a:gd name="connsiteX9" fmla="*/ 606468 w 1519084"/>
              <a:gd name="connsiteY9" fmla="*/ 10982 h 1510186"/>
              <a:gd name="connsiteX10" fmla="*/ 840657 w 1519084"/>
              <a:gd name="connsiteY10" fmla="*/ 0 h 1510186"/>
              <a:gd name="connsiteX11" fmla="*/ 912616 w 1519084"/>
              <a:gd name="connsiteY11" fmla="*/ 10982 h 1510186"/>
              <a:gd name="connsiteX12" fmla="*/ 1519084 w 1519084"/>
              <a:gd name="connsiteY12" fmla="*/ 755093 h 1510186"/>
              <a:gd name="connsiteX13" fmla="*/ 912616 w 1519084"/>
              <a:gd name="connsiteY13" fmla="*/ 1499204 h 1510186"/>
              <a:gd name="connsiteX14" fmla="*/ 840657 w 1519084"/>
              <a:gd name="connsiteY14" fmla="*/ 1510186 h 1510186"/>
              <a:gd name="connsiteX15" fmla="*/ 840657 w 1519084"/>
              <a:gd name="connsiteY15" fmla="*/ 1296338 h 1510186"/>
              <a:gd name="connsiteX16" fmla="*/ 870270 w 1519084"/>
              <a:gd name="connsiteY16" fmla="*/ 1293353 h 1510186"/>
              <a:gd name="connsiteX17" fmla="*/ 1308964 w 1519084"/>
              <a:gd name="connsiteY17" fmla="*/ 755093 h 1510186"/>
              <a:gd name="connsiteX18" fmla="*/ 870270 w 1519084"/>
              <a:gd name="connsiteY18" fmla="*/ 216834 h 1510186"/>
              <a:gd name="connsiteX19" fmla="*/ 840657 w 1519084"/>
              <a:gd name="connsiteY19" fmla="*/ 213848 h 151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519084" h="1510186">
                <a:moveTo>
                  <a:pt x="678425" y="1"/>
                </a:moveTo>
                <a:lnTo>
                  <a:pt x="678425" y="213849"/>
                </a:lnTo>
                <a:lnTo>
                  <a:pt x="648815" y="216834"/>
                </a:lnTo>
                <a:cubicBezTo>
                  <a:pt x="398453" y="268065"/>
                  <a:pt x="210120" y="489586"/>
                  <a:pt x="210120" y="755093"/>
                </a:cubicBezTo>
                <a:cubicBezTo>
                  <a:pt x="210120" y="1020601"/>
                  <a:pt x="398453" y="1242121"/>
                  <a:pt x="648815" y="1293353"/>
                </a:cubicBezTo>
                <a:lnTo>
                  <a:pt x="678425" y="1296338"/>
                </a:lnTo>
                <a:lnTo>
                  <a:pt x="678425" y="1510186"/>
                </a:lnTo>
                <a:lnTo>
                  <a:pt x="606468" y="1499204"/>
                </a:lnTo>
                <a:cubicBezTo>
                  <a:pt x="260358" y="1428380"/>
                  <a:pt x="0" y="1122141"/>
                  <a:pt x="0" y="755093"/>
                </a:cubicBezTo>
                <a:cubicBezTo>
                  <a:pt x="0" y="388046"/>
                  <a:pt x="260358" y="81807"/>
                  <a:pt x="606468" y="10982"/>
                </a:cubicBezTo>
                <a:close/>
                <a:moveTo>
                  <a:pt x="840657" y="0"/>
                </a:moveTo>
                <a:lnTo>
                  <a:pt x="912616" y="10982"/>
                </a:lnTo>
                <a:cubicBezTo>
                  <a:pt x="1258727" y="81807"/>
                  <a:pt x="1519084" y="388046"/>
                  <a:pt x="1519084" y="755093"/>
                </a:cubicBezTo>
                <a:cubicBezTo>
                  <a:pt x="1519084" y="1122141"/>
                  <a:pt x="1258727" y="1428380"/>
                  <a:pt x="912616" y="1499204"/>
                </a:cubicBezTo>
                <a:lnTo>
                  <a:pt x="840657" y="1510186"/>
                </a:lnTo>
                <a:lnTo>
                  <a:pt x="840657" y="1296338"/>
                </a:lnTo>
                <a:lnTo>
                  <a:pt x="870270" y="1293353"/>
                </a:lnTo>
                <a:cubicBezTo>
                  <a:pt x="1120632" y="1242121"/>
                  <a:pt x="1308964" y="1020601"/>
                  <a:pt x="1308964" y="755093"/>
                </a:cubicBezTo>
                <a:cubicBezTo>
                  <a:pt x="1308964" y="489586"/>
                  <a:pt x="1120632" y="268065"/>
                  <a:pt x="870270" y="216834"/>
                </a:cubicBezTo>
                <a:lnTo>
                  <a:pt x="840657" y="21384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sp>
        <p:nvSpPr>
          <p:cNvPr id="73" name="Arc 72"/>
          <p:cNvSpPr/>
          <p:nvPr/>
        </p:nvSpPr>
        <p:spPr>
          <a:xfrm rot="10800000">
            <a:off x="2033872" y="3418655"/>
            <a:ext cx="1266277" cy="1266277"/>
          </a:xfrm>
          <a:prstGeom prst="arc">
            <a:avLst>
              <a:gd name="adj1" fmla="val 16200000"/>
              <a:gd name="adj2" fmla="val 19483607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8" name="Arc 7"/>
          <p:cNvSpPr/>
          <p:nvPr/>
        </p:nvSpPr>
        <p:spPr>
          <a:xfrm>
            <a:off x="2033872" y="3385326"/>
            <a:ext cx="1266277" cy="1266277"/>
          </a:xfrm>
          <a:prstGeom prst="arc">
            <a:avLst>
              <a:gd name="adj1" fmla="val 16200000"/>
              <a:gd name="adj2" fmla="val 19483607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628649" y="50166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Le collecteur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6FAC169-56B2-43B8-98A3-03D3C6652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01054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1" dur="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1" grpId="0" animBg="1"/>
      <p:bldP spid="40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9" grpId="0" animBg="1"/>
      <p:bldP spid="67" grpId="0"/>
      <p:bldP spid="74" grpId="0" animBg="1"/>
      <p:bldP spid="76" grpId="0" animBg="1"/>
      <p:bldP spid="77" grpId="0" animBg="1"/>
      <p:bldP spid="72" grpId="0" animBg="1"/>
      <p:bldP spid="73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val 22"/>
          <p:cNvSpPr>
            <a:spLocks noChangeAspect="1"/>
          </p:cNvSpPr>
          <p:nvPr/>
        </p:nvSpPr>
        <p:spPr>
          <a:xfrm>
            <a:off x="6308028" y="2546942"/>
            <a:ext cx="2232000" cy="22320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24" name="Group 23"/>
          <p:cNvGrpSpPr/>
          <p:nvPr/>
        </p:nvGrpSpPr>
        <p:grpSpPr>
          <a:xfrm rot="16200000" flipV="1">
            <a:off x="7299931" y="2590820"/>
            <a:ext cx="274320" cy="2144245"/>
            <a:chOff x="5504466" y="2439384"/>
            <a:chExt cx="274320" cy="2144245"/>
          </a:xfrm>
        </p:grpSpPr>
        <p:cxnSp>
          <p:nvCxnSpPr>
            <p:cNvPr id="25" name="Straight Connector 24"/>
            <p:cNvCxnSpPr>
              <a:stCxn id="28" idx="4"/>
              <a:endCxn id="26" idx="0"/>
            </p:cNvCxnSpPr>
            <p:nvPr/>
          </p:nvCxnSpPr>
          <p:spPr>
            <a:xfrm flipH="1">
              <a:off x="5641626" y="2686141"/>
              <a:ext cx="1" cy="1637052"/>
            </a:xfrm>
            <a:prstGeom prst="line">
              <a:avLst/>
            </a:prstGeom>
            <a:ln w="44450">
              <a:solidFill>
                <a:schemeClr val="tx1"/>
              </a:solidFill>
              <a:miter lim="800000"/>
              <a:headEnd type="none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Oval 25"/>
            <p:cNvSpPr/>
            <p:nvPr/>
          </p:nvSpPr>
          <p:spPr>
            <a:xfrm>
              <a:off x="5504466" y="4323193"/>
              <a:ext cx="274320" cy="260436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5610420" y="4423784"/>
              <a:ext cx="62413" cy="59254"/>
            </a:xfrm>
            <a:prstGeom prst="ellipse">
              <a:avLst/>
            </a:prstGeom>
            <a:solidFill>
              <a:schemeClr val="tx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28" name="Flowchart: Summing Junction 27"/>
            <p:cNvSpPr/>
            <p:nvPr/>
          </p:nvSpPr>
          <p:spPr>
            <a:xfrm>
              <a:off x="5518248" y="2439384"/>
              <a:ext cx="246757" cy="246757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cxnSp>
        <p:nvCxnSpPr>
          <p:cNvPr id="29" name="Straight Arrow Connector 28"/>
          <p:cNvCxnSpPr/>
          <p:nvPr/>
        </p:nvCxnSpPr>
        <p:spPr>
          <a:xfrm flipV="1">
            <a:off x="7437091" y="2636942"/>
            <a:ext cx="0" cy="2052000"/>
          </a:xfrm>
          <a:prstGeom prst="straightConnector1">
            <a:avLst/>
          </a:prstGeom>
          <a:ln w="88900">
            <a:gradFill>
              <a:gsLst>
                <a:gs pos="70000">
                  <a:schemeClr val="bg1">
                    <a:lumMod val="85000"/>
                  </a:schemeClr>
                </a:gs>
                <a:gs pos="75000">
                  <a:srgbClr val="FF0000"/>
                </a:gs>
                <a:gs pos="30000">
                  <a:schemeClr val="bg1">
                    <a:lumMod val="85000"/>
                  </a:schemeClr>
                </a:gs>
                <a:gs pos="25000">
                  <a:schemeClr val="accent1">
                    <a:lumMod val="75000"/>
                  </a:schemeClr>
                </a:gs>
                <a:gs pos="0">
                  <a:schemeClr val="accent1">
                    <a:lumMod val="75000"/>
                  </a:schemeClr>
                </a:gs>
                <a:gs pos="100000">
                  <a:srgbClr val="FF0000"/>
                </a:gs>
              </a:gsLst>
              <a:lin ang="5400000" scaled="1"/>
            </a:gradFill>
            <a:headEnd type="triangl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7392091" y="3177737"/>
            <a:ext cx="90000" cy="9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1" name="Rectangle 30"/>
          <p:cNvSpPr/>
          <p:nvPr/>
        </p:nvSpPr>
        <p:spPr>
          <a:xfrm>
            <a:off x="7392091" y="4065535"/>
            <a:ext cx="90000" cy="9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" name="Freeform 17"/>
          <p:cNvSpPr/>
          <p:nvPr/>
        </p:nvSpPr>
        <p:spPr>
          <a:xfrm rot="20580000" flipV="1">
            <a:off x="4457877" y="735619"/>
            <a:ext cx="5916264" cy="5916264"/>
          </a:xfrm>
          <a:custGeom>
            <a:avLst/>
            <a:gdLst>
              <a:gd name="connsiteX0" fmla="*/ 2978703 w 5916264"/>
              <a:gd name="connsiteY0" fmla="*/ 5344723 h 5916264"/>
              <a:gd name="connsiteX1" fmla="*/ 2945840 w 5916264"/>
              <a:gd name="connsiteY1" fmla="*/ 5346204 h 5916264"/>
              <a:gd name="connsiteX2" fmla="*/ 674986 w 5916264"/>
              <a:gd name="connsiteY2" fmla="*/ 3656160 h 5916264"/>
              <a:gd name="connsiteX3" fmla="*/ 1612548 w 5916264"/>
              <a:gd name="connsiteY3" fmla="*/ 985204 h 5916264"/>
              <a:gd name="connsiteX4" fmla="*/ 1640621 w 5916264"/>
              <a:gd name="connsiteY4" fmla="*/ 968055 h 5916264"/>
              <a:gd name="connsiteX5" fmla="*/ 1889115 w 5916264"/>
              <a:gd name="connsiteY5" fmla="*/ 1780844 h 5916264"/>
              <a:gd name="connsiteX6" fmla="*/ 1638270 w 5916264"/>
              <a:gd name="connsiteY6" fmla="*/ 1857535 h 5916264"/>
              <a:gd name="connsiteX7" fmla="*/ 1624844 w 5916264"/>
              <a:gd name="connsiteY7" fmla="*/ 1857535 h 5916264"/>
              <a:gd name="connsiteX8" fmla="*/ 1624844 w 5916264"/>
              <a:gd name="connsiteY8" fmla="*/ 1861640 h 5916264"/>
              <a:gd name="connsiteX9" fmla="*/ 1624199 w 5916264"/>
              <a:gd name="connsiteY9" fmla="*/ 1861837 h 5916264"/>
              <a:gd name="connsiteX10" fmla="*/ 1624844 w 5916264"/>
              <a:gd name="connsiteY10" fmla="*/ 1863946 h 5916264"/>
              <a:gd name="connsiteX11" fmla="*/ 1624844 w 5916264"/>
              <a:gd name="connsiteY11" fmla="*/ 2633072 h 5916264"/>
              <a:gd name="connsiteX12" fmla="*/ 1629134 w 5916264"/>
              <a:gd name="connsiteY12" fmla="*/ 2633072 h 5916264"/>
              <a:gd name="connsiteX13" fmla="*/ 1627152 w 5916264"/>
              <a:gd name="connsiteY13" fmla="*/ 2640621 h 5916264"/>
              <a:gd name="connsiteX14" fmla="*/ 1799617 w 5916264"/>
              <a:gd name="connsiteY14" fmla="*/ 2685900 h 5916264"/>
              <a:gd name="connsiteX15" fmla="*/ 1814223 w 5916264"/>
              <a:gd name="connsiteY15" fmla="*/ 2628514 h 5916264"/>
              <a:gd name="connsiteX16" fmla="*/ 2013649 w 5916264"/>
              <a:gd name="connsiteY16" fmla="*/ 2242365 h 5916264"/>
              <a:gd name="connsiteX17" fmla="*/ 2078094 w 5916264"/>
              <a:gd name="connsiteY17" fmla="*/ 2168312 h 5916264"/>
              <a:gd name="connsiteX18" fmla="*/ 2124827 w 5916264"/>
              <a:gd name="connsiteY18" fmla="*/ 2118391 h 5916264"/>
              <a:gd name="connsiteX19" fmla="*/ 2194370 w 5916264"/>
              <a:gd name="connsiteY19" fmla="*/ 2055732 h 5916264"/>
              <a:gd name="connsiteX20" fmla="*/ 2245958 w 5916264"/>
              <a:gd name="connsiteY20" fmla="*/ 2014691 h 5916264"/>
              <a:gd name="connsiteX21" fmla="*/ 2325188 w 5916264"/>
              <a:gd name="connsiteY21" fmla="*/ 1959265 h 5916264"/>
              <a:gd name="connsiteX22" fmla="*/ 2380509 w 5916264"/>
              <a:gd name="connsiteY22" fmla="*/ 1927353 h 5916264"/>
              <a:gd name="connsiteX23" fmla="*/ 2470050 w 5916264"/>
              <a:gd name="connsiteY23" fmla="*/ 1880081 h 5916264"/>
              <a:gd name="connsiteX24" fmla="*/ 2520058 w 5916264"/>
              <a:gd name="connsiteY24" fmla="*/ 1860556 h 5916264"/>
              <a:gd name="connsiteX25" fmla="*/ 2619651 w 5916264"/>
              <a:gd name="connsiteY25" fmla="*/ 1823103 h 5916264"/>
              <a:gd name="connsiteX26" fmla="*/ 2717769 w 5916264"/>
              <a:gd name="connsiteY26" fmla="*/ 1799745 h 5916264"/>
              <a:gd name="connsiteX27" fmla="*/ 2776147 w 5916264"/>
              <a:gd name="connsiteY27" fmla="*/ 1786618 h 5916264"/>
              <a:gd name="connsiteX28" fmla="*/ 2870725 w 5916264"/>
              <a:gd name="connsiteY28" fmla="*/ 1776396 h 5916264"/>
              <a:gd name="connsiteX29" fmla="*/ 2942285 w 5916264"/>
              <a:gd name="connsiteY29" fmla="*/ 1771365 h 5916264"/>
              <a:gd name="connsiteX30" fmla="*/ 3031119 w 5916264"/>
              <a:gd name="connsiteY30" fmla="*/ 1772876 h 5916264"/>
              <a:gd name="connsiteX31" fmla="*/ 3107757 w 5916264"/>
              <a:gd name="connsiteY31" fmla="*/ 1778914 h 5916264"/>
              <a:gd name="connsiteX32" fmla="*/ 3189657 w 5916264"/>
              <a:gd name="connsiteY32" fmla="*/ 1790452 h 5916264"/>
              <a:gd name="connsiteX33" fmla="*/ 3273870 w 5916264"/>
              <a:gd name="connsiteY33" fmla="*/ 1809723 h 5916264"/>
              <a:gd name="connsiteX34" fmla="*/ 3356499 w 5916264"/>
              <a:gd name="connsiteY34" fmla="*/ 1831814 h 5916264"/>
              <a:gd name="connsiteX35" fmla="*/ 3737762 w 5916264"/>
              <a:gd name="connsiteY35" fmla="*/ 2040429 h 5916264"/>
              <a:gd name="connsiteX36" fmla="*/ 3782120 w 5916264"/>
              <a:gd name="connsiteY36" fmla="*/ 2079979 h 5916264"/>
              <a:gd name="connsiteX37" fmla="*/ 3899650 w 5916264"/>
              <a:gd name="connsiteY37" fmla="*/ 1944776 h 5916264"/>
              <a:gd name="connsiteX38" fmla="*/ 3894519 w 5916264"/>
              <a:gd name="connsiteY38" fmla="*/ 1940316 h 5916264"/>
              <a:gd name="connsiteX39" fmla="*/ 3897642 w 5916264"/>
              <a:gd name="connsiteY39" fmla="*/ 1938209 h 5916264"/>
              <a:gd name="connsiteX40" fmla="*/ 3463968 w 5916264"/>
              <a:gd name="connsiteY40" fmla="*/ 1295260 h 5916264"/>
              <a:gd name="connsiteX41" fmla="*/ 3452108 w 5916264"/>
              <a:gd name="connsiteY41" fmla="*/ 1303259 h 5916264"/>
              <a:gd name="connsiteX42" fmla="*/ 3452032 w 5916264"/>
              <a:gd name="connsiteY42" fmla="*/ 1303012 h 5916264"/>
              <a:gd name="connsiteX43" fmla="*/ 3200783 w 5916264"/>
              <a:gd name="connsiteY43" fmla="*/ 1379827 h 5916264"/>
              <a:gd name="connsiteX44" fmla="*/ 2953446 w 5916264"/>
              <a:gd name="connsiteY44" fmla="*/ 570824 h 5916264"/>
              <a:gd name="connsiteX45" fmla="*/ 2970425 w 5916264"/>
              <a:gd name="connsiteY45" fmla="*/ 570059 h 5916264"/>
              <a:gd name="connsiteX46" fmla="*/ 5241278 w 5916264"/>
              <a:gd name="connsiteY46" fmla="*/ 2260104 h 5916264"/>
              <a:gd name="connsiteX47" fmla="*/ 4303716 w 5916264"/>
              <a:gd name="connsiteY47" fmla="*/ 4931060 h 5916264"/>
              <a:gd name="connsiteX48" fmla="*/ 4289213 w 5916264"/>
              <a:gd name="connsiteY48" fmla="*/ 4939919 h 5916264"/>
              <a:gd name="connsiteX49" fmla="*/ 4055813 w 5916264"/>
              <a:gd name="connsiteY49" fmla="*/ 4176505 h 5916264"/>
              <a:gd name="connsiteX50" fmla="*/ 4307062 w 5916264"/>
              <a:gd name="connsiteY50" fmla="*/ 4099690 h 5916264"/>
              <a:gd name="connsiteX51" fmla="*/ 4306987 w 5916264"/>
              <a:gd name="connsiteY51" fmla="*/ 4099443 h 5916264"/>
              <a:gd name="connsiteX52" fmla="*/ 4321293 w 5916264"/>
              <a:gd name="connsiteY52" fmla="*/ 4099443 h 5916264"/>
              <a:gd name="connsiteX53" fmla="*/ 4321292 w 5916264"/>
              <a:gd name="connsiteY53" fmla="*/ 3323906 h 5916264"/>
              <a:gd name="connsiteX54" fmla="*/ 4317525 w 5916264"/>
              <a:gd name="connsiteY54" fmla="*/ 3323905 h 5916264"/>
              <a:gd name="connsiteX55" fmla="*/ 4319285 w 5916264"/>
              <a:gd name="connsiteY55" fmla="*/ 3317339 h 5916264"/>
              <a:gd name="connsiteX56" fmla="*/ 4146243 w 5916264"/>
              <a:gd name="connsiteY56" fmla="*/ 3270973 h 5916264"/>
              <a:gd name="connsiteX57" fmla="*/ 4131585 w 5916264"/>
              <a:gd name="connsiteY57" fmla="*/ 3328566 h 5916264"/>
              <a:gd name="connsiteX58" fmla="*/ 3326156 w 5916264"/>
              <a:gd name="connsiteY58" fmla="*/ 4133977 h 5916264"/>
              <a:gd name="connsiteX59" fmla="*/ 2208046 w 5916264"/>
              <a:gd name="connsiteY59" fmla="*/ 3916650 h 5916264"/>
              <a:gd name="connsiteX60" fmla="*/ 2163847 w 5916264"/>
              <a:gd name="connsiteY60" fmla="*/ 3877243 h 5916264"/>
              <a:gd name="connsiteX61" fmla="*/ 2046187 w 5916264"/>
              <a:gd name="connsiteY61" fmla="*/ 4011222 h 5916264"/>
              <a:gd name="connsiteX62" fmla="*/ 2052051 w 5916264"/>
              <a:gd name="connsiteY62" fmla="*/ 4016372 h 5916264"/>
              <a:gd name="connsiteX63" fmla="*/ 2048495 w 5916264"/>
              <a:gd name="connsiteY63" fmla="*/ 4018771 h 5916264"/>
              <a:gd name="connsiteX64" fmla="*/ 2478585 w 5916264"/>
              <a:gd name="connsiteY64" fmla="*/ 4656405 h 5916264"/>
              <a:gd name="connsiteX65" fmla="*/ 2479229 w 5916264"/>
              <a:gd name="connsiteY65" fmla="*/ 4658515 h 5916264"/>
              <a:gd name="connsiteX66" fmla="*/ 2479874 w 5916264"/>
              <a:gd name="connsiteY66" fmla="*/ 4658317 h 5916264"/>
              <a:gd name="connsiteX67" fmla="*/ 2482170 w 5916264"/>
              <a:gd name="connsiteY67" fmla="*/ 4661720 h 5916264"/>
              <a:gd name="connsiteX68" fmla="*/ 2493300 w 5916264"/>
              <a:gd name="connsiteY68" fmla="*/ 4654213 h 5916264"/>
              <a:gd name="connsiteX69" fmla="*/ 2744146 w 5916264"/>
              <a:gd name="connsiteY69" fmla="*/ 4577521 h 5916264"/>
              <a:gd name="connsiteX70" fmla="*/ 3822777 w 5916264"/>
              <a:gd name="connsiteY70" fmla="*/ 5786258 h 5916264"/>
              <a:gd name="connsiteX71" fmla="*/ 5786258 w 5916264"/>
              <a:gd name="connsiteY71" fmla="*/ 2093487 h 5916264"/>
              <a:gd name="connsiteX72" fmla="*/ 2093487 w 5916264"/>
              <a:gd name="connsiteY72" fmla="*/ 130006 h 5916264"/>
              <a:gd name="connsiteX73" fmla="*/ 130006 w 5916264"/>
              <a:gd name="connsiteY73" fmla="*/ 3822777 h 5916264"/>
              <a:gd name="connsiteX74" fmla="*/ 3822777 w 5916264"/>
              <a:gd name="connsiteY74" fmla="*/ 5786258 h 591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916264" h="5916264">
                <a:moveTo>
                  <a:pt x="2978703" y="5344723"/>
                </a:moveTo>
                <a:lnTo>
                  <a:pt x="2945840" y="5346204"/>
                </a:lnTo>
                <a:cubicBezTo>
                  <a:pt x="1928064" y="5341277"/>
                  <a:pt x="988213" y="4680679"/>
                  <a:pt x="674986" y="3656160"/>
                </a:cubicBezTo>
                <a:cubicBezTo>
                  <a:pt x="361759" y="2631640"/>
                  <a:pt x="771529" y="1558421"/>
                  <a:pt x="1612548" y="985204"/>
                </a:cubicBezTo>
                <a:lnTo>
                  <a:pt x="1640621" y="968055"/>
                </a:lnTo>
                <a:lnTo>
                  <a:pt x="1889115" y="1780844"/>
                </a:lnTo>
                <a:lnTo>
                  <a:pt x="1638270" y="1857535"/>
                </a:lnTo>
                <a:lnTo>
                  <a:pt x="1624844" y="1857535"/>
                </a:lnTo>
                <a:lnTo>
                  <a:pt x="1624844" y="1861640"/>
                </a:lnTo>
                <a:lnTo>
                  <a:pt x="1624199" y="1861837"/>
                </a:lnTo>
                <a:lnTo>
                  <a:pt x="1624844" y="1863946"/>
                </a:lnTo>
                <a:lnTo>
                  <a:pt x="1624844" y="2633072"/>
                </a:lnTo>
                <a:lnTo>
                  <a:pt x="1629134" y="2633072"/>
                </a:lnTo>
                <a:lnTo>
                  <a:pt x="1627152" y="2640621"/>
                </a:lnTo>
                <a:lnTo>
                  <a:pt x="1799617" y="2685900"/>
                </a:lnTo>
                <a:lnTo>
                  <a:pt x="1814223" y="2628514"/>
                </a:lnTo>
                <a:cubicBezTo>
                  <a:pt x="1857014" y="2488921"/>
                  <a:pt x="1924675" y="2357975"/>
                  <a:pt x="2013649" y="2242365"/>
                </a:cubicBezTo>
                <a:lnTo>
                  <a:pt x="2078094" y="2168312"/>
                </a:lnTo>
                <a:lnTo>
                  <a:pt x="2124827" y="2118391"/>
                </a:lnTo>
                <a:lnTo>
                  <a:pt x="2194370" y="2055732"/>
                </a:lnTo>
                <a:lnTo>
                  <a:pt x="2245958" y="2014691"/>
                </a:lnTo>
                <a:lnTo>
                  <a:pt x="2325188" y="1959265"/>
                </a:lnTo>
                <a:lnTo>
                  <a:pt x="2380509" y="1927353"/>
                </a:lnTo>
                <a:lnTo>
                  <a:pt x="2470050" y="1880081"/>
                </a:lnTo>
                <a:lnTo>
                  <a:pt x="2520058" y="1860556"/>
                </a:lnTo>
                <a:lnTo>
                  <a:pt x="2619651" y="1823103"/>
                </a:lnTo>
                <a:lnTo>
                  <a:pt x="2717769" y="1799745"/>
                </a:lnTo>
                <a:lnTo>
                  <a:pt x="2776147" y="1786618"/>
                </a:lnTo>
                <a:lnTo>
                  <a:pt x="2870725" y="1776396"/>
                </a:lnTo>
                <a:lnTo>
                  <a:pt x="2942285" y="1771365"/>
                </a:lnTo>
                <a:lnTo>
                  <a:pt x="3031119" y="1772876"/>
                </a:lnTo>
                <a:lnTo>
                  <a:pt x="3107757" y="1778914"/>
                </a:lnTo>
                <a:lnTo>
                  <a:pt x="3189657" y="1790452"/>
                </a:lnTo>
                <a:lnTo>
                  <a:pt x="3273870" y="1809723"/>
                </a:lnTo>
                <a:lnTo>
                  <a:pt x="3356499" y="1831814"/>
                </a:lnTo>
                <a:cubicBezTo>
                  <a:pt x="3494910" y="1877905"/>
                  <a:pt x="3624227" y="1948630"/>
                  <a:pt x="3737762" y="2040429"/>
                </a:cubicBezTo>
                <a:lnTo>
                  <a:pt x="3782120" y="2079979"/>
                </a:lnTo>
                <a:lnTo>
                  <a:pt x="3899650" y="1944776"/>
                </a:lnTo>
                <a:lnTo>
                  <a:pt x="3894519" y="1940316"/>
                </a:lnTo>
                <a:lnTo>
                  <a:pt x="3897642" y="1938209"/>
                </a:lnTo>
                <a:lnTo>
                  <a:pt x="3463968" y="1295260"/>
                </a:lnTo>
                <a:lnTo>
                  <a:pt x="3452108" y="1303259"/>
                </a:lnTo>
                <a:lnTo>
                  <a:pt x="3452032" y="1303012"/>
                </a:lnTo>
                <a:lnTo>
                  <a:pt x="3200783" y="1379827"/>
                </a:lnTo>
                <a:lnTo>
                  <a:pt x="2953446" y="570824"/>
                </a:lnTo>
                <a:lnTo>
                  <a:pt x="2970425" y="570059"/>
                </a:lnTo>
                <a:cubicBezTo>
                  <a:pt x="3988200" y="574986"/>
                  <a:pt x="4928051" y="1235584"/>
                  <a:pt x="5241278" y="2260104"/>
                </a:cubicBezTo>
                <a:cubicBezTo>
                  <a:pt x="5554505" y="3284623"/>
                  <a:pt x="5144735" y="4357842"/>
                  <a:pt x="4303716" y="4931060"/>
                </a:cubicBezTo>
                <a:lnTo>
                  <a:pt x="4289213" y="4939919"/>
                </a:lnTo>
                <a:lnTo>
                  <a:pt x="4055813" y="4176505"/>
                </a:lnTo>
                <a:lnTo>
                  <a:pt x="4307062" y="4099690"/>
                </a:lnTo>
                <a:lnTo>
                  <a:pt x="4306987" y="4099443"/>
                </a:lnTo>
                <a:lnTo>
                  <a:pt x="4321293" y="4099443"/>
                </a:lnTo>
                <a:lnTo>
                  <a:pt x="4321292" y="3323906"/>
                </a:lnTo>
                <a:lnTo>
                  <a:pt x="4317525" y="3323905"/>
                </a:lnTo>
                <a:lnTo>
                  <a:pt x="4319285" y="3317339"/>
                </a:lnTo>
                <a:lnTo>
                  <a:pt x="4146243" y="3270973"/>
                </a:lnTo>
                <a:lnTo>
                  <a:pt x="4131585" y="3328566"/>
                </a:lnTo>
                <a:cubicBezTo>
                  <a:pt x="4017476" y="3700814"/>
                  <a:pt x="3726514" y="4011576"/>
                  <a:pt x="3326156" y="4133977"/>
                </a:cubicBezTo>
                <a:cubicBezTo>
                  <a:pt x="2925800" y="4256378"/>
                  <a:pt x="2510805" y="4161449"/>
                  <a:pt x="2208046" y="3916650"/>
                </a:cubicBezTo>
                <a:lnTo>
                  <a:pt x="2163847" y="3877243"/>
                </a:lnTo>
                <a:lnTo>
                  <a:pt x="2046187" y="4011222"/>
                </a:lnTo>
                <a:lnTo>
                  <a:pt x="2052051" y="4016372"/>
                </a:lnTo>
                <a:lnTo>
                  <a:pt x="2048495" y="4018771"/>
                </a:lnTo>
                <a:lnTo>
                  <a:pt x="2478585" y="4656405"/>
                </a:lnTo>
                <a:lnTo>
                  <a:pt x="2479229" y="4658515"/>
                </a:lnTo>
                <a:lnTo>
                  <a:pt x="2479874" y="4658317"/>
                </a:lnTo>
                <a:lnTo>
                  <a:pt x="2482170" y="4661720"/>
                </a:lnTo>
                <a:lnTo>
                  <a:pt x="2493300" y="4654213"/>
                </a:lnTo>
                <a:lnTo>
                  <a:pt x="2744146" y="4577521"/>
                </a:lnTo>
                <a:close/>
                <a:moveTo>
                  <a:pt x="3822777" y="5786258"/>
                </a:moveTo>
                <a:cubicBezTo>
                  <a:pt x="5384708" y="5308728"/>
                  <a:pt x="6263788" y="3655418"/>
                  <a:pt x="5786258" y="2093487"/>
                </a:cubicBezTo>
                <a:cubicBezTo>
                  <a:pt x="5308728" y="531556"/>
                  <a:pt x="3655418" y="-347524"/>
                  <a:pt x="2093487" y="130006"/>
                </a:cubicBezTo>
                <a:cubicBezTo>
                  <a:pt x="531557" y="607536"/>
                  <a:pt x="-347524" y="2260846"/>
                  <a:pt x="130006" y="3822777"/>
                </a:cubicBezTo>
                <a:cubicBezTo>
                  <a:pt x="607536" y="5384707"/>
                  <a:pt x="2260846" y="6263788"/>
                  <a:pt x="3822777" y="578625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4" name="Rectangle 13"/>
          <p:cNvSpPr/>
          <p:nvPr/>
        </p:nvSpPr>
        <p:spPr>
          <a:xfrm>
            <a:off x="6755970" y="83211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763901" y="489357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32" name="Oval 31"/>
          <p:cNvSpPr>
            <a:spLocks noChangeAspect="1"/>
          </p:cNvSpPr>
          <p:nvPr/>
        </p:nvSpPr>
        <p:spPr>
          <a:xfrm>
            <a:off x="7021501" y="3247352"/>
            <a:ext cx="831180" cy="83118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3" name="Oval 32"/>
          <p:cNvSpPr>
            <a:spLocks noChangeAspect="1"/>
          </p:cNvSpPr>
          <p:nvPr/>
        </p:nvSpPr>
        <p:spPr>
          <a:xfrm>
            <a:off x="7130589" y="3356440"/>
            <a:ext cx="613004" cy="613004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" name="Rectangle 3"/>
          <p:cNvSpPr/>
          <p:nvPr/>
        </p:nvSpPr>
        <p:spPr>
          <a:xfrm>
            <a:off x="4427091" y="0"/>
            <a:ext cx="1392857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48" name="Group 47"/>
          <p:cNvGrpSpPr/>
          <p:nvPr/>
        </p:nvGrpSpPr>
        <p:grpSpPr>
          <a:xfrm rot="16200000" flipV="1">
            <a:off x="2399649" y="1647964"/>
            <a:ext cx="554400" cy="4807206"/>
            <a:chOff x="5511090" y="2439384"/>
            <a:chExt cx="247289" cy="2144245"/>
          </a:xfrm>
        </p:grpSpPr>
        <p:cxnSp>
          <p:nvCxnSpPr>
            <p:cNvPr id="49" name="Straight Connector 48"/>
            <p:cNvCxnSpPr/>
            <p:nvPr/>
          </p:nvCxnSpPr>
          <p:spPr>
            <a:xfrm rot="5400000">
              <a:off x="4809632" y="3507794"/>
              <a:ext cx="1650199" cy="6892"/>
            </a:xfrm>
            <a:prstGeom prst="line">
              <a:avLst/>
            </a:prstGeom>
            <a:ln w="44450">
              <a:solidFill>
                <a:schemeClr val="tx1"/>
              </a:solidFill>
              <a:miter lim="800000"/>
              <a:headEnd type="none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/>
            <p:cNvSpPr/>
            <p:nvPr/>
          </p:nvSpPr>
          <p:spPr>
            <a:xfrm>
              <a:off x="5511090" y="4336340"/>
              <a:ext cx="247289" cy="247289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5603529" y="4430358"/>
              <a:ext cx="62413" cy="59254"/>
            </a:xfrm>
            <a:prstGeom prst="ellipse">
              <a:avLst/>
            </a:prstGeom>
            <a:solidFill>
              <a:schemeClr val="tx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52" name="Flowchart: Summing Junction 51"/>
            <p:cNvSpPr/>
            <p:nvPr/>
          </p:nvSpPr>
          <p:spPr>
            <a:xfrm>
              <a:off x="5511353" y="2439384"/>
              <a:ext cx="246757" cy="246757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2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62" name="Rectangle 61"/>
          <p:cNvSpPr/>
          <p:nvPr/>
        </p:nvSpPr>
        <p:spPr>
          <a:xfrm>
            <a:off x="2415065" y="3019366"/>
            <a:ext cx="523568" cy="47747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3" name="Rectangle 62"/>
          <p:cNvSpPr/>
          <p:nvPr/>
        </p:nvSpPr>
        <p:spPr>
          <a:xfrm>
            <a:off x="2415065" y="4575681"/>
            <a:ext cx="523568" cy="47747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4" name="Freeform 63"/>
          <p:cNvSpPr/>
          <p:nvPr/>
        </p:nvSpPr>
        <p:spPr>
          <a:xfrm>
            <a:off x="846195" y="2937340"/>
            <a:ext cx="2090057" cy="111670"/>
          </a:xfrm>
          <a:custGeom>
            <a:avLst/>
            <a:gdLst>
              <a:gd name="connsiteX0" fmla="*/ 2090057 w 2090057"/>
              <a:gd name="connsiteY0" fmla="*/ 94343 h 94343"/>
              <a:gd name="connsiteX1" fmla="*/ 0 w 2090057"/>
              <a:gd name="connsiteY1" fmla="*/ 0 h 94343"/>
              <a:gd name="connsiteX0" fmla="*/ 2090057 w 2090057"/>
              <a:gd name="connsiteY0" fmla="*/ 94343 h 109371"/>
              <a:gd name="connsiteX1" fmla="*/ 0 w 2090057"/>
              <a:gd name="connsiteY1" fmla="*/ 0 h 109371"/>
              <a:gd name="connsiteX0" fmla="*/ 2090057 w 2090057"/>
              <a:gd name="connsiteY0" fmla="*/ 94343 h 111670"/>
              <a:gd name="connsiteX1" fmla="*/ 0 w 2090057"/>
              <a:gd name="connsiteY1" fmla="*/ 0 h 111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90057" h="111670">
                <a:moveTo>
                  <a:pt x="2090057" y="94343"/>
                </a:moveTo>
                <a:cubicBezTo>
                  <a:pt x="1214777" y="151002"/>
                  <a:pt x="432367" y="55261"/>
                  <a:pt x="0" y="0"/>
                </a:cubicBezTo>
              </a:path>
            </a:pathLst>
          </a:cu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5" name="Freeform 64"/>
          <p:cNvSpPr/>
          <p:nvPr/>
        </p:nvSpPr>
        <p:spPr>
          <a:xfrm rot="10800000">
            <a:off x="2421390" y="5022725"/>
            <a:ext cx="2090057" cy="111670"/>
          </a:xfrm>
          <a:custGeom>
            <a:avLst/>
            <a:gdLst>
              <a:gd name="connsiteX0" fmla="*/ 2090057 w 2090057"/>
              <a:gd name="connsiteY0" fmla="*/ 94343 h 94343"/>
              <a:gd name="connsiteX1" fmla="*/ 0 w 2090057"/>
              <a:gd name="connsiteY1" fmla="*/ 0 h 94343"/>
              <a:gd name="connsiteX0" fmla="*/ 2090057 w 2090057"/>
              <a:gd name="connsiteY0" fmla="*/ 94343 h 109371"/>
              <a:gd name="connsiteX1" fmla="*/ 0 w 2090057"/>
              <a:gd name="connsiteY1" fmla="*/ 0 h 109371"/>
              <a:gd name="connsiteX0" fmla="*/ 2090057 w 2090057"/>
              <a:gd name="connsiteY0" fmla="*/ 94343 h 111670"/>
              <a:gd name="connsiteX1" fmla="*/ 0 w 2090057"/>
              <a:gd name="connsiteY1" fmla="*/ 0 h 111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90057" h="111670">
                <a:moveTo>
                  <a:pt x="2090057" y="94343"/>
                </a:moveTo>
                <a:cubicBezTo>
                  <a:pt x="1214777" y="151002"/>
                  <a:pt x="432367" y="55261"/>
                  <a:pt x="0" y="0"/>
                </a:cubicBezTo>
              </a:path>
            </a:pathLst>
          </a:cu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6" name="Oval 65"/>
          <p:cNvSpPr/>
          <p:nvPr/>
        </p:nvSpPr>
        <p:spPr>
          <a:xfrm>
            <a:off x="552864" y="2787752"/>
            <a:ext cx="297543" cy="297543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7" name="Oval 66"/>
          <p:cNvSpPr/>
          <p:nvPr/>
        </p:nvSpPr>
        <p:spPr>
          <a:xfrm>
            <a:off x="4511447" y="5000954"/>
            <a:ext cx="297543" cy="2975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7" name="Title 1"/>
          <p:cNvSpPr txBox="1">
            <a:spLocks/>
          </p:cNvSpPr>
          <p:nvPr/>
        </p:nvSpPr>
        <p:spPr>
          <a:xfrm>
            <a:off x="628649" y="50166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Le collecteur</a:t>
            </a:r>
          </a:p>
        </p:txBody>
      </p:sp>
      <p:sp>
        <p:nvSpPr>
          <p:cNvPr id="40" name="Oval 39"/>
          <p:cNvSpPr/>
          <p:nvPr/>
        </p:nvSpPr>
        <p:spPr>
          <a:xfrm rot="5400000">
            <a:off x="1921756" y="3281170"/>
            <a:ext cx="1510186" cy="151018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2" name="Freeform 41"/>
          <p:cNvSpPr/>
          <p:nvPr/>
        </p:nvSpPr>
        <p:spPr>
          <a:xfrm>
            <a:off x="1917307" y="3281170"/>
            <a:ext cx="1519084" cy="1510186"/>
          </a:xfrm>
          <a:custGeom>
            <a:avLst/>
            <a:gdLst>
              <a:gd name="connsiteX0" fmla="*/ 678425 w 1519084"/>
              <a:gd name="connsiteY0" fmla="*/ 1 h 1510186"/>
              <a:gd name="connsiteX1" fmla="*/ 678425 w 1519084"/>
              <a:gd name="connsiteY1" fmla="*/ 213849 h 1510186"/>
              <a:gd name="connsiteX2" fmla="*/ 648815 w 1519084"/>
              <a:gd name="connsiteY2" fmla="*/ 216834 h 1510186"/>
              <a:gd name="connsiteX3" fmla="*/ 210120 w 1519084"/>
              <a:gd name="connsiteY3" fmla="*/ 755093 h 1510186"/>
              <a:gd name="connsiteX4" fmla="*/ 648815 w 1519084"/>
              <a:gd name="connsiteY4" fmla="*/ 1293353 h 1510186"/>
              <a:gd name="connsiteX5" fmla="*/ 678425 w 1519084"/>
              <a:gd name="connsiteY5" fmla="*/ 1296338 h 1510186"/>
              <a:gd name="connsiteX6" fmla="*/ 678425 w 1519084"/>
              <a:gd name="connsiteY6" fmla="*/ 1510186 h 1510186"/>
              <a:gd name="connsiteX7" fmla="*/ 606468 w 1519084"/>
              <a:gd name="connsiteY7" fmla="*/ 1499204 h 1510186"/>
              <a:gd name="connsiteX8" fmla="*/ 0 w 1519084"/>
              <a:gd name="connsiteY8" fmla="*/ 755093 h 1510186"/>
              <a:gd name="connsiteX9" fmla="*/ 606468 w 1519084"/>
              <a:gd name="connsiteY9" fmla="*/ 10982 h 1510186"/>
              <a:gd name="connsiteX10" fmla="*/ 840657 w 1519084"/>
              <a:gd name="connsiteY10" fmla="*/ 0 h 1510186"/>
              <a:gd name="connsiteX11" fmla="*/ 912616 w 1519084"/>
              <a:gd name="connsiteY11" fmla="*/ 10982 h 1510186"/>
              <a:gd name="connsiteX12" fmla="*/ 1519084 w 1519084"/>
              <a:gd name="connsiteY12" fmla="*/ 755093 h 1510186"/>
              <a:gd name="connsiteX13" fmla="*/ 912616 w 1519084"/>
              <a:gd name="connsiteY13" fmla="*/ 1499204 h 1510186"/>
              <a:gd name="connsiteX14" fmla="*/ 840657 w 1519084"/>
              <a:gd name="connsiteY14" fmla="*/ 1510186 h 1510186"/>
              <a:gd name="connsiteX15" fmla="*/ 840657 w 1519084"/>
              <a:gd name="connsiteY15" fmla="*/ 1296338 h 1510186"/>
              <a:gd name="connsiteX16" fmla="*/ 870270 w 1519084"/>
              <a:gd name="connsiteY16" fmla="*/ 1293353 h 1510186"/>
              <a:gd name="connsiteX17" fmla="*/ 1308964 w 1519084"/>
              <a:gd name="connsiteY17" fmla="*/ 755093 h 1510186"/>
              <a:gd name="connsiteX18" fmla="*/ 870270 w 1519084"/>
              <a:gd name="connsiteY18" fmla="*/ 216834 h 1510186"/>
              <a:gd name="connsiteX19" fmla="*/ 840657 w 1519084"/>
              <a:gd name="connsiteY19" fmla="*/ 213848 h 151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519084" h="1510186">
                <a:moveTo>
                  <a:pt x="678425" y="1"/>
                </a:moveTo>
                <a:lnTo>
                  <a:pt x="678425" y="213849"/>
                </a:lnTo>
                <a:lnTo>
                  <a:pt x="648815" y="216834"/>
                </a:lnTo>
                <a:cubicBezTo>
                  <a:pt x="398453" y="268065"/>
                  <a:pt x="210120" y="489586"/>
                  <a:pt x="210120" y="755093"/>
                </a:cubicBezTo>
                <a:cubicBezTo>
                  <a:pt x="210120" y="1020601"/>
                  <a:pt x="398453" y="1242121"/>
                  <a:pt x="648815" y="1293353"/>
                </a:cubicBezTo>
                <a:lnTo>
                  <a:pt x="678425" y="1296338"/>
                </a:lnTo>
                <a:lnTo>
                  <a:pt x="678425" y="1510186"/>
                </a:lnTo>
                <a:lnTo>
                  <a:pt x="606468" y="1499204"/>
                </a:lnTo>
                <a:cubicBezTo>
                  <a:pt x="260358" y="1428380"/>
                  <a:pt x="0" y="1122141"/>
                  <a:pt x="0" y="755093"/>
                </a:cubicBezTo>
                <a:cubicBezTo>
                  <a:pt x="0" y="388046"/>
                  <a:pt x="260358" y="81807"/>
                  <a:pt x="606468" y="10982"/>
                </a:cubicBezTo>
                <a:close/>
                <a:moveTo>
                  <a:pt x="840657" y="0"/>
                </a:moveTo>
                <a:lnTo>
                  <a:pt x="912616" y="10982"/>
                </a:lnTo>
                <a:cubicBezTo>
                  <a:pt x="1258727" y="81807"/>
                  <a:pt x="1519084" y="388046"/>
                  <a:pt x="1519084" y="755093"/>
                </a:cubicBezTo>
                <a:cubicBezTo>
                  <a:pt x="1519084" y="1122141"/>
                  <a:pt x="1258727" y="1428380"/>
                  <a:pt x="912616" y="1499204"/>
                </a:cubicBezTo>
                <a:lnTo>
                  <a:pt x="840657" y="1510186"/>
                </a:lnTo>
                <a:lnTo>
                  <a:pt x="840657" y="1296338"/>
                </a:lnTo>
                <a:lnTo>
                  <a:pt x="870270" y="1293353"/>
                </a:lnTo>
                <a:cubicBezTo>
                  <a:pt x="1120632" y="1242121"/>
                  <a:pt x="1308964" y="1020601"/>
                  <a:pt x="1308964" y="755093"/>
                </a:cubicBezTo>
                <a:cubicBezTo>
                  <a:pt x="1308964" y="489586"/>
                  <a:pt x="1120632" y="268065"/>
                  <a:pt x="870270" y="216834"/>
                </a:cubicBezTo>
                <a:lnTo>
                  <a:pt x="840657" y="21384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5825971" y="0"/>
            <a:ext cx="0" cy="6858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9144000" y="24276"/>
            <a:ext cx="0" cy="6858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92021B4-A38B-4E6F-86AD-2A63DF87E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5935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val 22"/>
          <p:cNvSpPr>
            <a:spLocks noChangeAspect="1"/>
          </p:cNvSpPr>
          <p:nvPr/>
        </p:nvSpPr>
        <p:spPr>
          <a:xfrm>
            <a:off x="3456797" y="2546942"/>
            <a:ext cx="2232000" cy="22320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24" name="Group 23"/>
          <p:cNvGrpSpPr/>
          <p:nvPr/>
        </p:nvGrpSpPr>
        <p:grpSpPr>
          <a:xfrm rot="-1800000" flipV="1">
            <a:off x="4430246" y="2594239"/>
            <a:ext cx="274320" cy="2144245"/>
            <a:chOff x="5504466" y="2439384"/>
            <a:chExt cx="274320" cy="2144245"/>
          </a:xfrm>
        </p:grpSpPr>
        <p:cxnSp>
          <p:nvCxnSpPr>
            <p:cNvPr id="25" name="Straight Connector 24"/>
            <p:cNvCxnSpPr>
              <a:stCxn id="28" idx="4"/>
              <a:endCxn id="26" idx="0"/>
            </p:cNvCxnSpPr>
            <p:nvPr/>
          </p:nvCxnSpPr>
          <p:spPr>
            <a:xfrm flipH="1">
              <a:off x="5641626" y="2686141"/>
              <a:ext cx="1" cy="1637052"/>
            </a:xfrm>
            <a:prstGeom prst="line">
              <a:avLst/>
            </a:prstGeom>
            <a:ln w="44450">
              <a:solidFill>
                <a:schemeClr val="tx1"/>
              </a:solidFill>
              <a:miter lim="800000"/>
              <a:headEnd type="none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Oval 25"/>
            <p:cNvSpPr/>
            <p:nvPr/>
          </p:nvSpPr>
          <p:spPr>
            <a:xfrm>
              <a:off x="5504466" y="4323193"/>
              <a:ext cx="274320" cy="260436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5610420" y="4423784"/>
              <a:ext cx="62413" cy="59254"/>
            </a:xfrm>
            <a:prstGeom prst="ellipse">
              <a:avLst/>
            </a:prstGeom>
            <a:solidFill>
              <a:schemeClr val="tx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28" name="Flowchart: Summing Junction 27"/>
            <p:cNvSpPr/>
            <p:nvPr/>
          </p:nvSpPr>
          <p:spPr>
            <a:xfrm>
              <a:off x="5518248" y="2439384"/>
              <a:ext cx="246757" cy="246757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4" name="Group 33"/>
          <p:cNvGrpSpPr/>
          <p:nvPr/>
        </p:nvGrpSpPr>
        <p:grpSpPr>
          <a:xfrm rot="1800000" flipV="1">
            <a:off x="4430246" y="2594239"/>
            <a:ext cx="274320" cy="2144245"/>
            <a:chOff x="5504466" y="2439384"/>
            <a:chExt cx="274320" cy="2144245"/>
          </a:xfrm>
        </p:grpSpPr>
        <p:cxnSp>
          <p:nvCxnSpPr>
            <p:cNvPr id="35" name="Straight Connector 34"/>
            <p:cNvCxnSpPr>
              <a:stCxn id="42" idx="4"/>
              <a:endCxn id="36" idx="0"/>
            </p:cNvCxnSpPr>
            <p:nvPr/>
          </p:nvCxnSpPr>
          <p:spPr>
            <a:xfrm flipH="1">
              <a:off x="5641626" y="2686141"/>
              <a:ext cx="1" cy="1637052"/>
            </a:xfrm>
            <a:prstGeom prst="line">
              <a:avLst/>
            </a:prstGeom>
            <a:ln w="44450">
              <a:solidFill>
                <a:schemeClr val="tx1"/>
              </a:solidFill>
              <a:miter lim="800000"/>
              <a:headEnd type="none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Oval 35"/>
            <p:cNvSpPr/>
            <p:nvPr/>
          </p:nvSpPr>
          <p:spPr>
            <a:xfrm>
              <a:off x="5504466" y="4323193"/>
              <a:ext cx="274320" cy="260436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37" name="Oval 36"/>
            <p:cNvSpPr/>
            <p:nvPr/>
          </p:nvSpPr>
          <p:spPr>
            <a:xfrm>
              <a:off x="5610420" y="4423784"/>
              <a:ext cx="62413" cy="59254"/>
            </a:xfrm>
            <a:prstGeom prst="ellipse">
              <a:avLst/>
            </a:prstGeom>
            <a:solidFill>
              <a:schemeClr val="tx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42" name="Flowchart: Summing Junction 41"/>
            <p:cNvSpPr/>
            <p:nvPr/>
          </p:nvSpPr>
          <p:spPr>
            <a:xfrm>
              <a:off x="5518248" y="2439384"/>
              <a:ext cx="246757" cy="246757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45" name="Group 44"/>
          <p:cNvGrpSpPr/>
          <p:nvPr/>
        </p:nvGrpSpPr>
        <p:grpSpPr>
          <a:xfrm rot="16200000" flipV="1">
            <a:off x="4430246" y="2594239"/>
            <a:ext cx="274320" cy="2144245"/>
            <a:chOff x="5504466" y="2439384"/>
            <a:chExt cx="274320" cy="2144245"/>
          </a:xfrm>
        </p:grpSpPr>
        <p:cxnSp>
          <p:nvCxnSpPr>
            <p:cNvPr id="46" name="Straight Connector 45"/>
            <p:cNvCxnSpPr>
              <a:stCxn id="49" idx="4"/>
              <a:endCxn id="47" idx="0"/>
            </p:cNvCxnSpPr>
            <p:nvPr/>
          </p:nvCxnSpPr>
          <p:spPr>
            <a:xfrm flipH="1">
              <a:off x="5641626" y="2686141"/>
              <a:ext cx="1" cy="1637052"/>
            </a:xfrm>
            <a:prstGeom prst="line">
              <a:avLst/>
            </a:prstGeom>
            <a:ln w="44450">
              <a:solidFill>
                <a:schemeClr val="tx1"/>
              </a:solidFill>
              <a:miter lim="800000"/>
              <a:headEnd type="none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/>
            <p:cNvSpPr/>
            <p:nvPr/>
          </p:nvSpPr>
          <p:spPr>
            <a:xfrm>
              <a:off x="5504466" y="4323193"/>
              <a:ext cx="274320" cy="260436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5610420" y="4423784"/>
              <a:ext cx="62413" cy="59254"/>
            </a:xfrm>
            <a:prstGeom prst="ellipse">
              <a:avLst/>
            </a:prstGeom>
            <a:solidFill>
              <a:schemeClr val="tx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49" name="Flowchart: Summing Junction 48"/>
            <p:cNvSpPr/>
            <p:nvPr/>
          </p:nvSpPr>
          <p:spPr>
            <a:xfrm>
              <a:off x="5518248" y="2439384"/>
              <a:ext cx="246757" cy="246757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18" name="Freeform 17"/>
          <p:cNvSpPr/>
          <p:nvPr/>
        </p:nvSpPr>
        <p:spPr>
          <a:xfrm rot="20580000" flipV="1">
            <a:off x="1599389" y="735619"/>
            <a:ext cx="5916264" cy="5916264"/>
          </a:xfrm>
          <a:custGeom>
            <a:avLst/>
            <a:gdLst>
              <a:gd name="connsiteX0" fmla="*/ 2978703 w 5916264"/>
              <a:gd name="connsiteY0" fmla="*/ 5344723 h 5916264"/>
              <a:gd name="connsiteX1" fmla="*/ 2945840 w 5916264"/>
              <a:gd name="connsiteY1" fmla="*/ 5346204 h 5916264"/>
              <a:gd name="connsiteX2" fmla="*/ 674986 w 5916264"/>
              <a:gd name="connsiteY2" fmla="*/ 3656160 h 5916264"/>
              <a:gd name="connsiteX3" fmla="*/ 1612548 w 5916264"/>
              <a:gd name="connsiteY3" fmla="*/ 985204 h 5916264"/>
              <a:gd name="connsiteX4" fmla="*/ 1640621 w 5916264"/>
              <a:gd name="connsiteY4" fmla="*/ 968055 h 5916264"/>
              <a:gd name="connsiteX5" fmla="*/ 1889115 w 5916264"/>
              <a:gd name="connsiteY5" fmla="*/ 1780844 h 5916264"/>
              <a:gd name="connsiteX6" fmla="*/ 1638270 w 5916264"/>
              <a:gd name="connsiteY6" fmla="*/ 1857535 h 5916264"/>
              <a:gd name="connsiteX7" fmla="*/ 1624844 w 5916264"/>
              <a:gd name="connsiteY7" fmla="*/ 1857535 h 5916264"/>
              <a:gd name="connsiteX8" fmla="*/ 1624844 w 5916264"/>
              <a:gd name="connsiteY8" fmla="*/ 1861640 h 5916264"/>
              <a:gd name="connsiteX9" fmla="*/ 1624199 w 5916264"/>
              <a:gd name="connsiteY9" fmla="*/ 1861837 h 5916264"/>
              <a:gd name="connsiteX10" fmla="*/ 1624844 w 5916264"/>
              <a:gd name="connsiteY10" fmla="*/ 1863946 h 5916264"/>
              <a:gd name="connsiteX11" fmla="*/ 1624844 w 5916264"/>
              <a:gd name="connsiteY11" fmla="*/ 2633072 h 5916264"/>
              <a:gd name="connsiteX12" fmla="*/ 1629134 w 5916264"/>
              <a:gd name="connsiteY12" fmla="*/ 2633072 h 5916264"/>
              <a:gd name="connsiteX13" fmla="*/ 1627152 w 5916264"/>
              <a:gd name="connsiteY13" fmla="*/ 2640621 h 5916264"/>
              <a:gd name="connsiteX14" fmla="*/ 1799617 w 5916264"/>
              <a:gd name="connsiteY14" fmla="*/ 2685900 h 5916264"/>
              <a:gd name="connsiteX15" fmla="*/ 1814223 w 5916264"/>
              <a:gd name="connsiteY15" fmla="*/ 2628514 h 5916264"/>
              <a:gd name="connsiteX16" fmla="*/ 2013649 w 5916264"/>
              <a:gd name="connsiteY16" fmla="*/ 2242365 h 5916264"/>
              <a:gd name="connsiteX17" fmla="*/ 2078094 w 5916264"/>
              <a:gd name="connsiteY17" fmla="*/ 2168312 h 5916264"/>
              <a:gd name="connsiteX18" fmla="*/ 2124827 w 5916264"/>
              <a:gd name="connsiteY18" fmla="*/ 2118391 h 5916264"/>
              <a:gd name="connsiteX19" fmla="*/ 2194370 w 5916264"/>
              <a:gd name="connsiteY19" fmla="*/ 2055732 h 5916264"/>
              <a:gd name="connsiteX20" fmla="*/ 2245958 w 5916264"/>
              <a:gd name="connsiteY20" fmla="*/ 2014691 h 5916264"/>
              <a:gd name="connsiteX21" fmla="*/ 2325188 w 5916264"/>
              <a:gd name="connsiteY21" fmla="*/ 1959265 h 5916264"/>
              <a:gd name="connsiteX22" fmla="*/ 2380509 w 5916264"/>
              <a:gd name="connsiteY22" fmla="*/ 1927353 h 5916264"/>
              <a:gd name="connsiteX23" fmla="*/ 2470050 w 5916264"/>
              <a:gd name="connsiteY23" fmla="*/ 1880081 h 5916264"/>
              <a:gd name="connsiteX24" fmla="*/ 2520058 w 5916264"/>
              <a:gd name="connsiteY24" fmla="*/ 1860556 h 5916264"/>
              <a:gd name="connsiteX25" fmla="*/ 2619651 w 5916264"/>
              <a:gd name="connsiteY25" fmla="*/ 1823103 h 5916264"/>
              <a:gd name="connsiteX26" fmla="*/ 2717769 w 5916264"/>
              <a:gd name="connsiteY26" fmla="*/ 1799745 h 5916264"/>
              <a:gd name="connsiteX27" fmla="*/ 2776147 w 5916264"/>
              <a:gd name="connsiteY27" fmla="*/ 1786618 h 5916264"/>
              <a:gd name="connsiteX28" fmla="*/ 2870725 w 5916264"/>
              <a:gd name="connsiteY28" fmla="*/ 1776396 h 5916264"/>
              <a:gd name="connsiteX29" fmla="*/ 2942285 w 5916264"/>
              <a:gd name="connsiteY29" fmla="*/ 1771365 h 5916264"/>
              <a:gd name="connsiteX30" fmla="*/ 3031119 w 5916264"/>
              <a:gd name="connsiteY30" fmla="*/ 1772876 h 5916264"/>
              <a:gd name="connsiteX31" fmla="*/ 3107757 w 5916264"/>
              <a:gd name="connsiteY31" fmla="*/ 1778914 h 5916264"/>
              <a:gd name="connsiteX32" fmla="*/ 3189657 w 5916264"/>
              <a:gd name="connsiteY32" fmla="*/ 1790452 h 5916264"/>
              <a:gd name="connsiteX33" fmla="*/ 3273870 w 5916264"/>
              <a:gd name="connsiteY33" fmla="*/ 1809723 h 5916264"/>
              <a:gd name="connsiteX34" fmla="*/ 3356499 w 5916264"/>
              <a:gd name="connsiteY34" fmla="*/ 1831814 h 5916264"/>
              <a:gd name="connsiteX35" fmla="*/ 3737762 w 5916264"/>
              <a:gd name="connsiteY35" fmla="*/ 2040429 h 5916264"/>
              <a:gd name="connsiteX36" fmla="*/ 3782120 w 5916264"/>
              <a:gd name="connsiteY36" fmla="*/ 2079979 h 5916264"/>
              <a:gd name="connsiteX37" fmla="*/ 3899650 w 5916264"/>
              <a:gd name="connsiteY37" fmla="*/ 1944776 h 5916264"/>
              <a:gd name="connsiteX38" fmla="*/ 3894519 w 5916264"/>
              <a:gd name="connsiteY38" fmla="*/ 1940316 h 5916264"/>
              <a:gd name="connsiteX39" fmla="*/ 3897642 w 5916264"/>
              <a:gd name="connsiteY39" fmla="*/ 1938209 h 5916264"/>
              <a:gd name="connsiteX40" fmla="*/ 3463968 w 5916264"/>
              <a:gd name="connsiteY40" fmla="*/ 1295260 h 5916264"/>
              <a:gd name="connsiteX41" fmla="*/ 3452108 w 5916264"/>
              <a:gd name="connsiteY41" fmla="*/ 1303259 h 5916264"/>
              <a:gd name="connsiteX42" fmla="*/ 3452032 w 5916264"/>
              <a:gd name="connsiteY42" fmla="*/ 1303012 h 5916264"/>
              <a:gd name="connsiteX43" fmla="*/ 3200783 w 5916264"/>
              <a:gd name="connsiteY43" fmla="*/ 1379827 h 5916264"/>
              <a:gd name="connsiteX44" fmla="*/ 2953446 w 5916264"/>
              <a:gd name="connsiteY44" fmla="*/ 570824 h 5916264"/>
              <a:gd name="connsiteX45" fmla="*/ 2970425 w 5916264"/>
              <a:gd name="connsiteY45" fmla="*/ 570059 h 5916264"/>
              <a:gd name="connsiteX46" fmla="*/ 5241278 w 5916264"/>
              <a:gd name="connsiteY46" fmla="*/ 2260104 h 5916264"/>
              <a:gd name="connsiteX47" fmla="*/ 4303716 w 5916264"/>
              <a:gd name="connsiteY47" fmla="*/ 4931060 h 5916264"/>
              <a:gd name="connsiteX48" fmla="*/ 4289213 w 5916264"/>
              <a:gd name="connsiteY48" fmla="*/ 4939919 h 5916264"/>
              <a:gd name="connsiteX49" fmla="*/ 4055813 w 5916264"/>
              <a:gd name="connsiteY49" fmla="*/ 4176505 h 5916264"/>
              <a:gd name="connsiteX50" fmla="*/ 4307062 w 5916264"/>
              <a:gd name="connsiteY50" fmla="*/ 4099690 h 5916264"/>
              <a:gd name="connsiteX51" fmla="*/ 4306987 w 5916264"/>
              <a:gd name="connsiteY51" fmla="*/ 4099443 h 5916264"/>
              <a:gd name="connsiteX52" fmla="*/ 4321293 w 5916264"/>
              <a:gd name="connsiteY52" fmla="*/ 4099443 h 5916264"/>
              <a:gd name="connsiteX53" fmla="*/ 4321292 w 5916264"/>
              <a:gd name="connsiteY53" fmla="*/ 3323906 h 5916264"/>
              <a:gd name="connsiteX54" fmla="*/ 4317525 w 5916264"/>
              <a:gd name="connsiteY54" fmla="*/ 3323905 h 5916264"/>
              <a:gd name="connsiteX55" fmla="*/ 4319285 w 5916264"/>
              <a:gd name="connsiteY55" fmla="*/ 3317339 h 5916264"/>
              <a:gd name="connsiteX56" fmla="*/ 4146243 w 5916264"/>
              <a:gd name="connsiteY56" fmla="*/ 3270973 h 5916264"/>
              <a:gd name="connsiteX57" fmla="*/ 4131585 w 5916264"/>
              <a:gd name="connsiteY57" fmla="*/ 3328566 h 5916264"/>
              <a:gd name="connsiteX58" fmla="*/ 3326156 w 5916264"/>
              <a:gd name="connsiteY58" fmla="*/ 4133977 h 5916264"/>
              <a:gd name="connsiteX59" fmla="*/ 2208046 w 5916264"/>
              <a:gd name="connsiteY59" fmla="*/ 3916650 h 5916264"/>
              <a:gd name="connsiteX60" fmla="*/ 2163847 w 5916264"/>
              <a:gd name="connsiteY60" fmla="*/ 3877243 h 5916264"/>
              <a:gd name="connsiteX61" fmla="*/ 2046187 w 5916264"/>
              <a:gd name="connsiteY61" fmla="*/ 4011222 h 5916264"/>
              <a:gd name="connsiteX62" fmla="*/ 2052051 w 5916264"/>
              <a:gd name="connsiteY62" fmla="*/ 4016372 h 5916264"/>
              <a:gd name="connsiteX63" fmla="*/ 2048495 w 5916264"/>
              <a:gd name="connsiteY63" fmla="*/ 4018771 h 5916264"/>
              <a:gd name="connsiteX64" fmla="*/ 2478585 w 5916264"/>
              <a:gd name="connsiteY64" fmla="*/ 4656405 h 5916264"/>
              <a:gd name="connsiteX65" fmla="*/ 2479229 w 5916264"/>
              <a:gd name="connsiteY65" fmla="*/ 4658515 h 5916264"/>
              <a:gd name="connsiteX66" fmla="*/ 2479874 w 5916264"/>
              <a:gd name="connsiteY66" fmla="*/ 4658317 h 5916264"/>
              <a:gd name="connsiteX67" fmla="*/ 2482170 w 5916264"/>
              <a:gd name="connsiteY67" fmla="*/ 4661720 h 5916264"/>
              <a:gd name="connsiteX68" fmla="*/ 2493300 w 5916264"/>
              <a:gd name="connsiteY68" fmla="*/ 4654213 h 5916264"/>
              <a:gd name="connsiteX69" fmla="*/ 2744146 w 5916264"/>
              <a:gd name="connsiteY69" fmla="*/ 4577521 h 5916264"/>
              <a:gd name="connsiteX70" fmla="*/ 3822777 w 5916264"/>
              <a:gd name="connsiteY70" fmla="*/ 5786258 h 5916264"/>
              <a:gd name="connsiteX71" fmla="*/ 5786258 w 5916264"/>
              <a:gd name="connsiteY71" fmla="*/ 2093487 h 5916264"/>
              <a:gd name="connsiteX72" fmla="*/ 2093487 w 5916264"/>
              <a:gd name="connsiteY72" fmla="*/ 130006 h 5916264"/>
              <a:gd name="connsiteX73" fmla="*/ 130006 w 5916264"/>
              <a:gd name="connsiteY73" fmla="*/ 3822777 h 5916264"/>
              <a:gd name="connsiteX74" fmla="*/ 3822777 w 5916264"/>
              <a:gd name="connsiteY74" fmla="*/ 5786258 h 591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916264" h="5916264">
                <a:moveTo>
                  <a:pt x="2978703" y="5344723"/>
                </a:moveTo>
                <a:lnTo>
                  <a:pt x="2945840" y="5346204"/>
                </a:lnTo>
                <a:cubicBezTo>
                  <a:pt x="1928064" y="5341277"/>
                  <a:pt x="988213" y="4680679"/>
                  <a:pt x="674986" y="3656160"/>
                </a:cubicBezTo>
                <a:cubicBezTo>
                  <a:pt x="361759" y="2631640"/>
                  <a:pt x="771529" y="1558421"/>
                  <a:pt x="1612548" y="985204"/>
                </a:cubicBezTo>
                <a:lnTo>
                  <a:pt x="1640621" y="968055"/>
                </a:lnTo>
                <a:lnTo>
                  <a:pt x="1889115" y="1780844"/>
                </a:lnTo>
                <a:lnTo>
                  <a:pt x="1638270" y="1857535"/>
                </a:lnTo>
                <a:lnTo>
                  <a:pt x="1624844" y="1857535"/>
                </a:lnTo>
                <a:lnTo>
                  <a:pt x="1624844" y="1861640"/>
                </a:lnTo>
                <a:lnTo>
                  <a:pt x="1624199" y="1861837"/>
                </a:lnTo>
                <a:lnTo>
                  <a:pt x="1624844" y="1863946"/>
                </a:lnTo>
                <a:lnTo>
                  <a:pt x="1624844" y="2633072"/>
                </a:lnTo>
                <a:lnTo>
                  <a:pt x="1629134" y="2633072"/>
                </a:lnTo>
                <a:lnTo>
                  <a:pt x="1627152" y="2640621"/>
                </a:lnTo>
                <a:lnTo>
                  <a:pt x="1799617" y="2685900"/>
                </a:lnTo>
                <a:lnTo>
                  <a:pt x="1814223" y="2628514"/>
                </a:lnTo>
                <a:cubicBezTo>
                  <a:pt x="1857014" y="2488921"/>
                  <a:pt x="1924675" y="2357975"/>
                  <a:pt x="2013649" y="2242365"/>
                </a:cubicBezTo>
                <a:lnTo>
                  <a:pt x="2078094" y="2168312"/>
                </a:lnTo>
                <a:lnTo>
                  <a:pt x="2124827" y="2118391"/>
                </a:lnTo>
                <a:lnTo>
                  <a:pt x="2194370" y="2055732"/>
                </a:lnTo>
                <a:lnTo>
                  <a:pt x="2245958" y="2014691"/>
                </a:lnTo>
                <a:lnTo>
                  <a:pt x="2325188" y="1959265"/>
                </a:lnTo>
                <a:lnTo>
                  <a:pt x="2380509" y="1927353"/>
                </a:lnTo>
                <a:lnTo>
                  <a:pt x="2470050" y="1880081"/>
                </a:lnTo>
                <a:lnTo>
                  <a:pt x="2520058" y="1860556"/>
                </a:lnTo>
                <a:lnTo>
                  <a:pt x="2619651" y="1823103"/>
                </a:lnTo>
                <a:lnTo>
                  <a:pt x="2717769" y="1799745"/>
                </a:lnTo>
                <a:lnTo>
                  <a:pt x="2776147" y="1786618"/>
                </a:lnTo>
                <a:lnTo>
                  <a:pt x="2870725" y="1776396"/>
                </a:lnTo>
                <a:lnTo>
                  <a:pt x="2942285" y="1771365"/>
                </a:lnTo>
                <a:lnTo>
                  <a:pt x="3031119" y="1772876"/>
                </a:lnTo>
                <a:lnTo>
                  <a:pt x="3107757" y="1778914"/>
                </a:lnTo>
                <a:lnTo>
                  <a:pt x="3189657" y="1790452"/>
                </a:lnTo>
                <a:lnTo>
                  <a:pt x="3273870" y="1809723"/>
                </a:lnTo>
                <a:lnTo>
                  <a:pt x="3356499" y="1831814"/>
                </a:lnTo>
                <a:cubicBezTo>
                  <a:pt x="3494910" y="1877905"/>
                  <a:pt x="3624227" y="1948630"/>
                  <a:pt x="3737762" y="2040429"/>
                </a:cubicBezTo>
                <a:lnTo>
                  <a:pt x="3782120" y="2079979"/>
                </a:lnTo>
                <a:lnTo>
                  <a:pt x="3899650" y="1944776"/>
                </a:lnTo>
                <a:lnTo>
                  <a:pt x="3894519" y="1940316"/>
                </a:lnTo>
                <a:lnTo>
                  <a:pt x="3897642" y="1938209"/>
                </a:lnTo>
                <a:lnTo>
                  <a:pt x="3463968" y="1295260"/>
                </a:lnTo>
                <a:lnTo>
                  <a:pt x="3452108" y="1303259"/>
                </a:lnTo>
                <a:lnTo>
                  <a:pt x="3452032" y="1303012"/>
                </a:lnTo>
                <a:lnTo>
                  <a:pt x="3200783" y="1379827"/>
                </a:lnTo>
                <a:lnTo>
                  <a:pt x="2953446" y="570824"/>
                </a:lnTo>
                <a:lnTo>
                  <a:pt x="2970425" y="570059"/>
                </a:lnTo>
                <a:cubicBezTo>
                  <a:pt x="3988200" y="574986"/>
                  <a:pt x="4928051" y="1235584"/>
                  <a:pt x="5241278" y="2260104"/>
                </a:cubicBezTo>
                <a:cubicBezTo>
                  <a:pt x="5554505" y="3284623"/>
                  <a:pt x="5144735" y="4357842"/>
                  <a:pt x="4303716" y="4931060"/>
                </a:cubicBezTo>
                <a:lnTo>
                  <a:pt x="4289213" y="4939919"/>
                </a:lnTo>
                <a:lnTo>
                  <a:pt x="4055813" y="4176505"/>
                </a:lnTo>
                <a:lnTo>
                  <a:pt x="4307062" y="4099690"/>
                </a:lnTo>
                <a:lnTo>
                  <a:pt x="4306987" y="4099443"/>
                </a:lnTo>
                <a:lnTo>
                  <a:pt x="4321293" y="4099443"/>
                </a:lnTo>
                <a:lnTo>
                  <a:pt x="4321292" y="3323906"/>
                </a:lnTo>
                <a:lnTo>
                  <a:pt x="4317525" y="3323905"/>
                </a:lnTo>
                <a:lnTo>
                  <a:pt x="4319285" y="3317339"/>
                </a:lnTo>
                <a:lnTo>
                  <a:pt x="4146243" y="3270973"/>
                </a:lnTo>
                <a:lnTo>
                  <a:pt x="4131585" y="3328566"/>
                </a:lnTo>
                <a:cubicBezTo>
                  <a:pt x="4017476" y="3700814"/>
                  <a:pt x="3726514" y="4011576"/>
                  <a:pt x="3326156" y="4133977"/>
                </a:cubicBezTo>
                <a:cubicBezTo>
                  <a:pt x="2925800" y="4256378"/>
                  <a:pt x="2510805" y="4161449"/>
                  <a:pt x="2208046" y="3916650"/>
                </a:cubicBezTo>
                <a:lnTo>
                  <a:pt x="2163847" y="3877243"/>
                </a:lnTo>
                <a:lnTo>
                  <a:pt x="2046187" y="4011222"/>
                </a:lnTo>
                <a:lnTo>
                  <a:pt x="2052051" y="4016372"/>
                </a:lnTo>
                <a:lnTo>
                  <a:pt x="2048495" y="4018771"/>
                </a:lnTo>
                <a:lnTo>
                  <a:pt x="2478585" y="4656405"/>
                </a:lnTo>
                <a:lnTo>
                  <a:pt x="2479229" y="4658515"/>
                </a:lnTo>
                <a:lnTo>
                  <a:pt x="2479874" y="4658317"/>
                </a:lnTo>
                <a:lnTo>
                  <a:pt x="2482170" y="4661720"/>
                </a:lnTo>
                <a:lnTo>
                  <a:pt x="2493300" y="4654213"/>
                </a:lnTo>
                <a:lnTo>
                  <a:pt x="2744146" y="4577521"/>
                </a:lnTo>
                <a:close/>
                <a:moveTo>
                  <a:pt x="3822777" y="5786258"/>
                </a:moveTo>
                <a:cubicBezTo>
                  <a:pt x="5384708" y="5308728"/>
                  <a:pt x="6263788" y="3655418"/>
                  <a:pt x="5786258" y="2093487"/>
                </a:cubicBezTo>
                <a:cubicBezTo>
                  <a:pt x="5308728" y="531556"/>
                  <a:pt x="3655418" y="-347524"/>
                  <a:pt x="2093487" y="130006"/>
                </a:cubicBezTo>
                <a:cubicBezTo>
                  <a:pt x="531557" y="607536"/>
                  <a:pt x="-347524" y="2260846"/>
                  <a:pt x="130006" y="3822777"/>
                </a:cubicBezTo>
                <a:cubicBezTo>
                  <a:pt x="607536" y="5384707"/>
                  <a:pt x="2260846" y="6263788"/>
                  <a:pt x="3822777" y="578625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4" name="Rectangle 13"/>
          <p:cNvSpPr/>
          <p:nvPr/>
        </p:nvSpPr>
        <p:spPr>
          <a:xfrm>
            <a:off x="3897482" y="83211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905413" y="489357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S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rot="3600000" flipV="1">
            <a:off x="4572797" y="2636942"/>
            <a:ext cx="0" cy="2052000"/>
          </a:xfrm>
          <a:prstGeom prst="straightConnector1">
            <a:avLst/>
          </a:prstGeom>
          <a:ln w="88900">
            <a:gradFill>
              <a:gsLst>
                <a:gs pos="70000">
                  <a:schemeClr val="bg1">
                    <a:lumMod val="85000"/>
                  </a:schemeClr>
                </a:gs>
                <a:gs pos="75000">
                  <a:srgbClr val="FF0000"/>
                </a:gs>
                <a:gs pos="30000">
                  <a:schemeClr val="bg1">
                    <a:lumMod val="85000"/>
                  </a:schemeClr>
                </a:gs>
                <a:gs pos="25000">
                  <a:schemeClr val="accent1">
                    <a:lumMod val="75000"/>
                  </a:schemeClr>
                </a:gs>
                <a:gs pos="0">
                  <a:schemeClr val="accent1">
                    <a:lumMod val="75000"/>
                  </a:schemeClr>
                </a:gs>
                <a:gs pos="100000">
                  <a:srgbClr val="FF0000"/>
                </a:gs>
              </a:gsLst>
              <a:lin ang="5400000" scaled="1"/>
            </a:gradFill>
            <a:headEnd type="triangl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4527797" y="3617942"/>
            <a:ext cx="90000" cy="9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1" name="Rectangle 30"/>
          <p:cNvSpPr/>
          <p:nvPr/>
        </p:nvSpPr>
        <p:spPr>
          <a:xfrm>
            <a:off x="4527797" y="3617942"/>
            <a:ext cx="90000" cy="9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2" name="Oval 31"/>
          <p:cNvSpPr>
            <a:spLocks noChangeAspect="1"/>
          </p:cNvSpPr>
          <p:nvPr/>
        </p:nvSpPr>
        <p:spPr>
          <a:xfrm>
            <a:off x="4157207" y="3247352"/>
            <a:ext cx="831180" cy="83118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3" name="Oval 32"/>
          <p:cNvSpPr>
            <a:spLocks noChangeAspect="1"/>
          </p:cNvSpPr>
          <p:nvPr/>
        </p:nvSpPr>
        <p:spPr>
          <a:xfrm>
            <a:off x="4266295" y="3356440"/>
            <a:ext cx="613004" cy="613004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462586" y="2088507"/>
            <a:ext cx="0" cy="720000"/>
          </a:xfrm>
          <a:prstGeom prst="straightConnector1">
            <a:avLst/>
          </a:prstGeom>
          <a:ln w="25400">
            <a:solidFill>
              <a:schemeClr val="tx1"/>
            </a:solidFill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rot="3600000">
            <a:off x="774354" y="1562251"/>
            <a:ext cx="0" cy="720000"/>
          </a:xfrm>
          <a:prstGeom prst="straightConnector1">
            <a:avLst/>
          </a:prstGeom>
          <a:ln w="25400">
            <a:solidFill>
              <a:schemeClr val="tx1"/>
            </a:solidFill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rot="7200000">
            <a:off x="1397893" y="1569545"/>
            <a:ext cx="0" cy="720000"/>
          </a:xfrm>
          <a:prstGeom prst="straightConnector1">
            <a:avLst/>
          </a:prstGeom>
          <a:ln w="25400">
            <a:solidFill>
              <a:schemeClr val="tx1"/>
            </a:solidFill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rot="-12600000">
            <a:off x="376191" y="2463112"/>
            <a:ext cx="1385094" cy="0"/>
          </a:xfrm>
          <a:prstGeom prst="straightConnector1">
            <a:avLst/>
          </a:prstGeom>
          <a:ln w="63500">
            <a:gradFill flip="none" rotWithShape="1">
              <a:gsLst>
                <a:gs pos="60000">
                  <a:srgbClr val="FF0000"/>
                </a:gs>
                <a:gs pos="40000">
                  <a:schemeClr val="accent1">
                    <a:lumMod val="75000"/>
                  </a:schemeClr>
                </a:gs>
                <a:gs pos="0">
                  <a:schemeClr val="accent1">
                    <a:lumMod val="75000"/>
                  </a:schemeClr>
                </a:gs>
                <a:gs pos="100000">
                  <a:srgbClr val="FF0000"/>
                </a:gs>
              </a:gsLst>
              <a:lin ang="12600000" scaled="0"/>
              <a:tileRect/>
            </a:gradFill>
            <a:headEnd type="triangl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0" y="750474"/>
            <a:ext cx="232804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CH"/>
              <a:t>Somme vectorielle de la contribution de chaque spire</a:t>
            </a:r>
            <a:endParaRPr lang="en-US"/>
          </a:p>
        </p:txBody>
      </p:sp>
      <p:graphicFrame>
        <p:nvGraphicFramePr>
          <p:cNvPr id="38" name="Chart 37"/>
          <p:cNvGraphicFramePr/>
          <p:nvPr/>
        </p:nvGraphicFramePr>
        <p:xfrm>
          <a:off x="6719558" y="0"/>
          <a:ext cx="2424442" cy="13646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9" name="Oval 38"/>
          <p:cNvSpPr/>
          <p:nvPr/>
        </p:nvSpPr>
        <p:spPr>
          <a:xfrm>
            <a:off x="6719558" y="335343"/>
            <a:ext cx="90000" cy="90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43" name="Group 42"/>
          <p:cNvGrpSpPr/>
          <p:nvPr/>
        </p:nvGrpSpPr>
        <p:grpSpPr>
          <a:xfrm>
            <a:off x="6706211" y="1313919"/>
            <a:ext cx="2356346" cy="215900"/>
            <a:chOff x="6706211" y="1313919"/>
            <a:chExt cx="2356346" cy="215900"/>
          </a:xfrm>
        </p:grpSpPr>
        <p:graphicFrame>
          <p:nvGraphicFramePr>
            <p:cNvPr id="51" name="Object 50"/>
            <p:cNvGraphicFramePr>
              <a:graphicFrameLocks noChangeAspect="1"/>
            </p:cNvGraphicFramePr>
            <p:nvPr/>
          </p:nvGraphicFramePr>
          <p:xfrm>
            <a:off x="7616819" y="1313919"/>
            <a:ext cx="508000" cy="215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03" name="Equation" r:id="rId4" imgW="507960" imgH="215640" progId="Equation.DSMT4">
                    <p:embed/>
                  </p:oleObj>
                </mc:Choice>
                <mc:Fallback>
                  <p:oleObj name="Equation" r:id="rId4" imgW="507960" imgH="215640" progId="Equation.DSMT4">
                    <p:embed/>
                    <p:pic>
                      <p:nvPicPr>
                        <p:cNvPr id="51" name="Object 50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7616819" y="1313919"/>
                          <a:ext cx="508000" cy="2159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2" name="Object 51"/>
            <p:cNvGraphicFramePr>
              <a:graphicFrameLocks noChangeAspect="1"/>
            </p:cNvGraphicFramePr>
            <p:nvPr/>
          </p:nvGraphicFramePr>
          <p:xfrm>
            <a:off x="8694257" y="1320269"/>
            <a:ext cx="368300" cy="203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04" name="Equation" r:id="rId6" imgW="368280" imgH="203040" progId="Equation.DSMT4">
                    <p:embed/>
                  </p:oleObj>
                </mc:Choice>
                <mc:Fallback>
                  <p:oleObj name="Equation" r:id="rId6" imgW="368280" imgH="203040" progId="Equation.DSMT4">
                    <p:embed/>
                    <p:pic>
                      <p:nvPicPr>
                        <p:cNvPr id="52" name="Object 51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8694257" y="1320269"/>
                          <a:ext cx="368300" cy="2032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" name="Object 52"/>
            <p:cNvGraphicFramePr>
              <a:graphicFrameLocks noChangeAspect="1"/>
            </p:cNvGraphicFramePr>
            <p:nvPr/>
          </p:nvGraphicFramePr>
          <p:xfrm>
            <a:off x="6706211" y="1332969"/>
            <a:ext cx="114300" cy="177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05" name="Equation" r:id="rId8" imgW="114120" imgH="177480" progId="Equation.DSMT4">
                    <p:embed/>
                  </p:oleObj>
                </mc:Choice>
                <mc:Fallback>
                  <p:oleObj name="Equation" r:id="rId8" imgW="114120" imgH="177480" progId="Equation.DSMT4">
                    <p:embed/>
                    <p:pic>
                      <p:nvPicPr>
                        <p:cNvPr id="53" name="Object 52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6706211" y="1332969"/>
                          <a:ext cx="114300" cy="177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54" name="Object 53"/>
          <p:cNvGraphicFramePr>
            <a:graphicFrameLocks noChangeAspect="1"/>
          </p:cNvGraphicFramePr>
          <p:nvPr/>
        </p:nvGraphicFramePr>
        <p:xfrm>
          <a:off x="6764339" y="-14816"/>
          <a:ext cx="241300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Equation" r:id="rId10" imgW="241200" imgH="228600" progId="Equation.DSMT4">
                  <p:embed/>
                </p:oleObj>
              </mc:Choice>
              <mc:Fallback>
                <p:oleObj name="Equation" r:id="rId10" imgW="241200" imgH="228600" progId="Equation.DSMT4">
                  <p:embed/>
                  <p:pic>
                    <p:nvPicPr>
                      <p:cNvPr id="54" name="Object 53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764339" y="-14816"/>
                        <a:ext cx="241300" cy="228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7B54F91-3FCC-4227-97A7-3B5A05C0A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9</a:t>
            </a:fld>
            <a:endParaRPr lang="fr-CH"/>
          </a:p>
        </p:txBody>
      </p:sp>
      <p:graphicFrame>
        <p:nvGraphicFramePr>
          <p:cNvPr id="55" name="Object 54">
            <a:extLst>
              <a:ext uri="{FF2B5EF4-FFF2-40B4-BE49-F238E27FC236}">
                <a16:creationId xmlns:a16="http://schemas.microsoft.com/office/drawing/2014/main" id="{8FA056E1-ADEA-4197-A188-3C5A4C532D1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725579" y="1697270"/>
          <a:ext cx="2311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7" name="Equation" r:id="rId12" imgW="2311200" imgH="444240" progId="Equation.DSMT4">
                  <p:embed/>
                </p:oleObj>
              </mc:Choice>
              <mc:Fallback>
                <p:oleObj name="Equation" r:id="rId12" imgW="2311200" imgH="444240" progId="Equation.DSMT4">
                  <p:embed/>
                  <p:pic>
                    <p:nvPicPr>
                      <p:cNvPr id="55" name="Object 54">
                        <a:extLst>
                          <a:ext uri="{FF2B5EF4-FFF2-40B4-BE49-F238E27FC236}">
                            <a16:creationId xmlns:a16="http://schemas.microsoft.com/office/drawing/2014/main" id="{8FA056E1-ADEA-4197-A188-3C5A4C532D1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725579" y="1697270"/>
                        <a:ext cx="2311400" cy="4445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175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2476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56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58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60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62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40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00092 C 0.00277 -0.00625 0.00781 -0.01898 0.01771 -0.01898 C 0.02378 -0.02222 0.03402 -0.00555 0.03923 0.00116 C 0.04444 -0.00578 0.04774 -0.01782 0.05798 -0.01759 C 0.06423 -0.02106 0.07343 -0.00625 0.07777 0.00116 C 0.08437 -0.00486 0.09149 -0.02291 0.09809 -0.01898 C 0.10781 -0.01898 0.11389 -0.00532 0.11736 0.00417 C 0.12291 -0.00555 0.12673 -0.01458 0.13663 -0.01782 C 0.14305 -0.02199 0.1526 -0.00578 0.15781 0.00139 C 0.16337 -0.00625 0.16996 -0.01713 0.17656 -0.01759 C 0.18298 -0.01782 0.19114 -0.00578 0.1967 -0.00023 C 0.20295 -0.00532 0.21093 -0.02083 0.21753 -0.01782 C 0.22725 -0.01504 0.23194 -0.00324 0.2368 0.00186 " pathEditMode="relative" rAng="0" ptsTypes="AAAAAAAAAAAAA">
                                      <p:cBhvr>
                                        <p:cTn id="64" dur="9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40" y="-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0" grpId="1"/>
      <p:bldGraphic spid="38" grpId="0">
        <p:bldAsOne/>
      </p:bldGraphic>
      <p:bldP spid="39" grpId="0" animBg="1"/>
      <p:bldP spid="39" grpId="1" animBg="1"/>
      <p:bldP spid="39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Le collecteur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51" r="10989"/>
          <a:stretch/>
        </p:blipFill>
        <p:spPr>
          <a:xfrm>
            <a:off x="0" y="906182"/>
            <a:ext cx="9144000" cy="5951818"/>
          </a:xfrm>
          <a:prstGeom prst="rect">
            <a:avLst/>
          </a:prstGeom>
        </p:spPr>
      </p:pic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8515349" y="975982"/>
            <a:ext cx="62865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CH">
                <a:solidFill>
                  <a:srgbClr val="FFFF00"/>
                </a:solidFill>
              </a:rPr>
              <a:t>CFF</a:t>
            </a:r>
            <a:endParaRPr lang="en-US">
              <a:solidFill>
                <a:srgbClr val="FFFF00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9DC13D0-1ABE-40E7-A0D8-6F6C3A0F3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0460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Line 2"/>
          <p:cNvSpPr>
            <a:spLocks noChangeShapeType="1"/>
          </p:cNvSpPr>
          <p:nvPr/>
        </p:nvSpPr>
        <p:spPr bwMode="auto">
          <a:xfrm flipV="1">
            <a:off x="2684582" y="3741587"/>
            <a:ext cx="1909760" cy="954880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1" name="Line 19"/>
          <p:cNvSpPr>
            <a:spLocks noChangeShapeType="1"/>
          </p:cNvSpPr>
          <p:nvPr/>
        </p:nvSpPr>
        <p:spPr bwMode="auto">
          <a:xfrm flipV="1">
            <a:off x="2669129" y="2449587"/>
            <a:ext cx="1925213" cy="962608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0" name="Rectangle 19"/>
          <p:cNvSpPr/>
          <p:nvPr/>
        </p:nvSpPr>
        <p:spPr>
          <a:xfrm>
            <a:off x="2415065" y="3019366"/>
            <a:ext cx="523568" cy="47747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1" name="Rectangle 20"/>
          <p:cNvSpPr/>
          <p:nvPr/>
        </p:nvSpPr>
        <p:spPr>
          <a:xfrm>
            <a:off x="2415065" y="4575681"/>
            <a:ext cx="523568" cy="47747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" name="Oval 17"/>
          <p:cNvSpPr/>
          <p:nvPr/>
        </p:nvSpPr>
        <p:spPr>
          <a:xfrm rot="5400000">
            <a:off x="1921756" y="3281170"/>
            <a:ext cx="1510186" cy="151018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2" name="Freeform 21"/>
          <p:cNvSpPr/>
          <p:nvPr/>
        </p:nvSpPr>
        <p:spPr>
          <a:xfrm>
            <a:off x="846195" y="2937340"/>
            <a:ext cx="2090057" cy="111670"/>
          </a:xfrm>
          <a:custGeom>
            <a:avLst/>
            <a:gdLst>
              <a:gd name="connsiteX0" fmla="*/ 2090057 w 2090057"/>
              <a:gd name="connsiteY0" fmla="*/ 94343 h 94343"/>
              <a:gd name="connsiteX1" fmla="*/ 0 w 2090057"/>
              <a:gd name="connsiteY1" fmla="*/ 0 h 94343"/>
              <a:gd name="connsiteX0" fmla="*/ 2090057 w 2090057"/>
              <a:gd name="connsiteY0" fmla="*/ 94343 h 109371"/>
              <a:gd name="connsiteX1" fmla="*/ 0 w 2090057"/>
              <a:gd name="connsiteY1" fmla="*/ 0 h 109371"/>
              <a:gd name="connsiteX0" fmla="*/ 2090057 w 2090057"/>
              <a:gd name="connsiteY0" fmla="*/ 94343 h 111670"/>
              <a:gd name="connsiteX1" fmla="*/ 0 w 2090057"/>
              <a:gd name="connsiteY1" fmla="*/ 0 h 111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90057" h="111670">
                <a:moveTo>
                  <a:pt x="2090057" y="94343"/>
                </a:moveTo>
                <a:cubicBezTo>
                  <a:pt x="1214777" y="151002"/>
                  <a:pt x="432367" y="55261"/>
                  <a:pt x="0" y="0"/>
                </a:cubicBezTo>
              </a:path>
            </a:pathLst>
          </a:cu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3" name="Freeform 22"/>
          <p:cNvSpPr/>
          <p:nvPr/>
        </p:nvSpPr>
        <p:spPr>
          <a:xfrm rot="10800000">
            <a:off x="2421390" y="5022725"/>
            <a:ext cx="2090057" cy="111670"/>
          </a:xfrm>
          <a:custGeom>
            <a:avLst/>
            <a:gdLst>
              <a:gd name="connsiteX0" fmla="*/ 2090057 w 2090057"/>
              <a:gd name="connsiteY0" fmla="*/ 94343 h 94343"/>
              <a:gd name="connsiteX1" fmla="*/ 0 w 2090057"/>
              <a:gd name="connsiteY1" fmla="*/ 0 h 94343"/>
              <a:gd name="connsiteX0" fmla="*/ 2090057 w 2090057"/>
              <a:gd name="connsiteY0" fmla="*/ 94343 h 109371"/>
              <a:gd name="connsiteX1" fmla="*/ 0 w 2090057"/>
              <a:gd name="connsiteY1" fmla="*/ 0 h 109371"/>
              <a:gd name="connsiteX0" fmla="*/ 2090057 w 2090057"/>
              <a:gd name="connsiteY0" fmla="*/ 94343 h 111670"/>
              <a:gd name="connsiteX1" fmla="*/ 0 w 2090057"/>
              <a:gd name="connsiteY1" fmla="*/ 0 h 111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90057" h="111670">
                <a:moveTo>
                  <a:pt x="2090057" y="94343"/>
                </a:moveTo>
                <a:cubicBezTo>
                  <a:pt x="1214777" y="151002"/>
                  <a:pt x="432367" y="55261"/>
                  <a:pt x="0" y="0"/>
                </a:cubicBezTo>
              </a:path>
            </a:pathLst>
          </a:cu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4" name="Oval 23"/>
          <p:cNvSpPr/>
          <p:nvPr/>
        </p:nvSpPr>
        <p:spPr>
          <a:xfrm>
            <a:off x="552864" y="2787752"/>
            <a:ext cx="297543" cy="297543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5" name="Oval 24"/>
          <p:cNvSpPr/>
          <p:nvPr/>
        </p:nvSpPr>
        <p:spPr>
          <a:xfrm>
            <a:off x="4511447" y="5000954"/>
            <a:ext cx="297543" cy="2975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0" name="Line 18"/>
          <p:cNvSpPr>
            <a:spLocks noChangeShapeType="1"/>
          </p:cNvSpPr>
          <p:nvPr/>
        </p:nvSpPr>
        <p:spPr bwMode="auto">
          <a:xfrm flipV="1">
            <a:off x="4594342" y="3741585"/>
            <a:ext cx="0" cy="792000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2" name="Line 18"/>
          <p:cNvSpPr>
            <a:spLocks noChangeShapeType="1"/>
          </p:cNvSpPr>
          <p:nvPr/>
        </p:nvSpPr>
        <p:spPr bwMode="auto">
          <a:xfrm flipV="1">
            <a:off x="4594342" y="1647963"/>
            <a:ext cx="0" cy="792000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3" name="Line 19"/>
          <p:cNvSpPr>
            <a:spLocks noChangeShapeType="1"/>
          </p:cNvSpPr>
          <p:nvPr/>
        </p:nvSpPr>
        <p:spPr bwMode="auto">
          <a:xfrm flipV="1">
            <a:off x="4592057" y="213360"/>
            <a:ext cx="2847356" cy="1423680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4" name="Line 19"/>
          <p:cNvSpPr>
            <a:spLocks noChangeShapeType="1"/>
          </p:cNvSpPr>
          <p:nvPr/>
        </p:nvSpPr>
        <p:spPr bwMode="auto">
          <a:xfrm flipV="1">
            <a:off x="4592057" y="3107755"/>
            <a:ext cx="2847356" cy="1423680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5" name="Line 18"/>
          <p:cNvSpPr>
            <a:spLocks noChangeShapeType="1"/>
          </p:cNvSpPr>
          <p:nvPr/>
        </p:nvSpPr>
        <p:spPr bwMode="auto">
          <a:xfrm flipV="1">
            <a:off x="7439413" y="213360"/>
            <a:ext cx="0" cy="2894395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5749035" y="417422"/>
          <a:ext cx="1778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4" name="Equation" r:id="rId3" imgW="177480" imgH="342720" progId="Equation.DSMT4">
                  <p:embed/>
                </p:oleObj>
              </mc:Choice>
              <mc:Fallback>
                <p:oleObj name="Equation" r:id="rId3" imgW="177480" imgH="34272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49035" y="417422"/>
                        <a:ext cx="177800" cy="342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" name="Line 56"/>
          <p:cNvSpPr>
            <a:spLocks noChangeShapeType="1"/>
          </p:cNvSpPr>
          <p:nvPr/>
        </p:nvSpPr>
        <p:spPr bwMode="auto">
          <a:xfrm flipV="1">
            <a:off x="5656325" y="688423"/>
            <a:ext cx="541020" cy="2686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9" name="Line 56"/>
          <p:cNvSpPr>
            <a:spLocks noChangeShapeType="1"/>
          </p:cNvSpPr>
          <p:nvPr/>
        </p:nvSpPr>
        <p:spPr bwMode="auto">
          <a:xfrm flipV="1">
            <a:off x="5784331" y="3916631"/>
            <a:ext cx="541020" cy="2686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70" name="Object 69"/>
          <p:cNvGraphicFramePr>
            <a:graphicFrameLocks noChangeAspect="1"/>
          </p:cNvGraphicFramePr>
          <p:nvPr/>
        </p:nvGraphicFramePr>
        <p:xfrm>
          <a:off x="6029450" y="4077165"/>
          <a:ext cx="1778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name="Equation" r:id="rId5" imgW="177480" imgH="342720" progId="Equation.DSMT4">
                  <p:embed/>
                </p:oleObj>
              </mc:Choice>
              <mc:Fallback>
                <p:oleObj name="Equation" r:id="rId5" imgW="177480" imgH="342720" progId="Equation.DSMT4">
                  <p:embed/>
                  <p:pic>
                    <p:nvPicPr>
                      <p:cNvPr id="70" name="Object 6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29450" y="4077165"/>
                        <a:ext cx="177800" cy="342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" name="Rectangle 50"/>
          <p:cNvSpPr>
            <a:spLocks noChangeArrowheads="1"/>
          </p:cNvSpPr>
          <p:nvPr/>
        </p:nvSpPr>
        <p:spPr bwMode="auto">
          <a:xfrm>
            <a:off x="1242274" y="2220791"/>
            <a:ext cx="111601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CH"/>
              <a:t>charbon</a:t>
            </a:r>
            <a:endParaRPr lang="en-US"/>
          </a:p>
        </p:txBody>
      </p:sp>
      <p:cxnSp>
        <p:nvCxnSpPr>
          <p:cNvPr id="71" name="Straight Connector 70"/>
          <p:cNvCxnSpPr/>
          <p:nvPr/>
        </p:nvCxnSpPr>
        <p:spPr>
          <a:xfrm>
            <a:off x="2028106" y="2558292"/>
            <a:ext cx="605082" cy="637229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rc 73"/>
          <p:cNvSpPr/>
          <p:nvPr/>
        </p:nvSpPr>
        <p:spPr>
          <a:xfrm rot="16200000">
            <a:off x="4754974" y="2719148"/>
            <a:ext cx="423485" cy="423485"/>
          </a:xfrm>
          <a:prstGeom prst="arc">
            <a:avLst>
              <a:gd name="adj1" fmla="val 16200000"/>
              <a:gd name="adj2" fmla="val 13795346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6" name="Arc 75"/>
          <p:cNvSpPr/>
          <p:nvPr/>
        </p:nvSpPr>
        <p:spPr>
          <a:xfrm rot="16200000">
            <a:off x="5789461" y="2201111"/>
            <a:ext cx="423485" cy="423485"/>
          </a:xfrm>
          <a:prstGeom prst="arc">
            <a:avLst>
              <a:gd name="adj1" fmla="val 16200000"/>
              <a:gd name="adj2" fmla="val 13795346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7" name="Arc 76"/>
          <p:cNvSpPr/>
          <p:nvPr/>
        </p:nvSpPr>
        <p:spPr>
          <a:xfrm rot="16200000">
            <a:off x="6823949" y="1683073"/>
            <a:ext cx="423485" cy="423485"/>
          </a:xfrm>
          <a:prstGeom prst="arc">
            <a:avLst>
              <a:gd name="adj1" fmla="val 16200000"/>
              <a:gd name="adj2" fmla="val 13795346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4" name="Group 3"/>
          <p:cNvGrpSpPr/>
          <p:nvPr/>
        </p:nvGrpSpPr>
        <p:grpSpPr>
          <a:xfrm>
            <a:off x="1333510" y="5443353"/>
            <a:ext cx="2667000" cy="1352550"/>
            <a:chOff x="1333510" y="5443353"/>
            <a:chExt cx="2667000" cy="1352550"/>
          </a:xfrm>
        </p:grpSpPr>
        <p:pic>
          <p:nvPicPr>
            <p:cNvPr id="9221" name="Picture 5" descr="Résultat de recherche d'images pour &quot;battery clipart&quot;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333510" y="5443353"/>
              <a:ext cx="2667000" cy="13525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1712789" y="5934962"/>
              <a:ext cx="14045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>
                  <a:solidFill>
                    <a:schemeClr val="bg1"/>
                  </a:solidFill>
                </a:rPr>
                <a:t>Source DC</a:t>
              </a:r>
            </a:p>
          </p:txBody>
        </p:sp>
      </p:grpSp>
      <p:cxnSp>
        <p:nvCxnSpPr>
          <p:cNvPr id="10" name="Elbow Connector 9"/>
          <p:cNvCxnSpPr>
            <a:stCxn id="9221" idx="1"/>
            <a:endCxn id="25" idx="4"/>
          </p:cNvCxnSpPr>
          <p:nvPr/>
        </p:nvCxnSpPr>
        <p:spPr>
          <a:xfrm flipV="1">
            <a:off x="4000510" y="5298497"/>
            <a:ext cx="659709" cy="821131"/>
          </a:xfrm>
          <a:prstGeom prst="bentConnector2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>
            <a:stCxn id="9221" idx="3"/>
            <a:endCxn id="24" idx="4"/>
          </p:cNvCxnSpPr>
          <p:nvPr/>
        </p:nvCxnSpPr>
        <p:spPr>
          <a:xfrm rot="10800000">
            <a:off x="701636" y="3085296"/>
            <a:ext cx="631874" cy="3034333"/>
          </a:xfrm>
          <a:prstGeom prst="bentConnector2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Line 19"/>
          <p:cNvSpPr>
            <a:spLocks noChangeShapeType="1"/>
          </p:cNvSpPr>
          <p:nvPr/>
        </p:nvSpPr>
        <p:spPr bwMode="auto">
          <a:xfrm flipV="1">
            <a:off x="2700064" y="1426616"/>
            <a:ext cx="5219283" cy="2609646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" name="Freeform 16"/>
          <p:cNvSpPr/>
          <p:nvPr/>
        </p:nvSpPr>
        <p:spPr>
          <a:xfrm rot="5400000">
            <a:off x="1917307" y="3281170"/>
            <a:ext cx="1519084" cy="1510186"/>
          </a:xfrm>
          <a:custGeom>
            <a:avLst/>
            <a:gdLst>
              <a:gd name="connsiteX0" fmla="*/ 678425 w 1519084"/>
              <a:gd name="connsiteY0" fmla="*/ 1 h 1510186"/>
              <a:gd name="connsiteX1" fmla="*/ 678425 w 1519084"/>
              <a:gd name="connsiteY1" fmla="*/ 213849 h 1510186"/>
              <a:gd name="connsiteX2" fmla="*/ 648815 w 1519084"/>
              <a:gd name="connsiteY2" fmla="*/ 216834 h 1510186"/>
              <a:gd name="connsiteX3" fmla="*/ 210120 w 1519084"/>
              <a:gd name="connsiteY3" fmla="*/ 755093 h 1510186"/>
              <a:gd name="connsiteX4" fmla="*/ 648815 w 1519084"/>
              <a:gd name="connsiteY4" fmla="*/ 1293353 h 1510186"/>
              <a:gd name="connsiteX5" fmla="*/ 678425 w 1519084"/>
              <a:gd name="connsiteY5" fmla="*/ 1296338 h 1510186"/>
              <a:gd name="connsiteX6" fmla="*/ 678425 w 1519084"/>
              <a:gd name="connsiteY6" fmla="*/ 1510186 h 1510186"/>
              <a:gd name="connsiteX7" fmla="*/ 606468 w 1519084"/>
              <a:gd name="connsiteY7" fmla="*/ 1499204 h 1510186"/>
              <a:gd name="connsiteX8" fmla="*/ 0 w 1519084"/>
              <a:gd name="connsiteY8" fmla="*/ 755093 h 1510186"/>
              <a:gd name="connsiteX9" fmla="*/ 606468 w 1519084"/>
              <a:gd name="connsiteY9" fmla="*/ 10982 h 1510186"/>
              <a:gd name="connsiteX10" fmla="*/ 840657 w 1519084"/>
              <a:gd name="connsiteY10" fmla="*/ 0 h 1510186"/>
              <a:gd name="connsiteX11" fmla="*/ 912616 w 1519084"/>
              <a:gd name="connsiteY11" fmla="*/ 10982 h 1510186"/>
              <a:gd name="connsiteX12" fmla="*/ 1519084 w 1519084"/>
              <a:gd name="connsiteY12" fmla="*/ 755093 h 1510186"/>
              <a:gd name="connsiteX13" fmla="*/ 912616 w 1519084"/>
              <a:gd name="connsiteY13" fmla="*/ 1499204 h 1510186"/>
              <a:gd name="connsiteX14" fmla="*/ 840657 w 1519084"/>
              <a:gd name="connsiteY14" fmla="*/ 1510186 h 1510186"/>
              <a:gd name="connsiteX15" fmla="*/ 840657 w 1519084"/>
              <a:gd name="connsiteY15" fmla="*/ 1296338 h 1510186"/>
              <a:gd name="connsiteX16" fmla="*/ 870270 w 1519084"/>
              <a:gd name="connsiteY16" fmla="*/ 1293353 h 1510186"/>
              <a:gd name="connsiteX17" fmla="*/ 1308964 w 1519084"/>
              <a:gd name="connsiteY17" fmla="*/ 755093 h 1510186"/>
              <a:gd name="connsiteX18" fmla="*/ 870270 w 1519084"/>
              <a:gd name="connsiteY18" fmla="*/ 216834 h 1510186"/>
              <a:gd name="connsiteX19" fmla="*/ 840657 w 1519084"/>
              <a:gd name="connsiteY19" fmla="*/ 213848 h 151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519084" h="1510186">
                <a:moveTo>
                  <a:pt x="678425" y="1"/>
                </a:moveTo>
                <a:lnTo>
                  <a:pt x="678425" y="213849"/>
                </a:lnTo>
                <a:lnTo>
                  <a:pt x="648815" y="216834"/>
                </a:lnTo>
                <a:cubicBezTo>
                  <a:pt x="398453" y="268065"/>
                  <a:pt x="210120" y="489586"/>
                  <a:pt x="210120" y="755093"/>
                </a:cubicBezTo>
                <a:cubicBezTo>
                  <a:pt x="210120" y="1020601"/>
                  <a:pt x="398453" y="1242121"/>
                  <a:pt x="648815" y="1293353"/>
                </a:cubicBezTo>
                <a:lnTo>
                  <a:pt x="678425" y="1296338"/>
                </a:lnTo>
                <a:lnTo>
                  <a:pt x="678425" y="1510186"/>
                </a:lnTo>
                <a:lnTo>
                  <a:pt x="606468" y="1499204"/>
                </a:lnTo>
                <a:cubicBezTo>
                  <a:pt x="260358" y="1428380"/>
                  <a:pt x="0" y="1122141"/>
                  <a:pt x="0" y="755093"/>
                </a:cubicBezTo>
                <a:cubicBezTo>
                  <a:pt x="0" y="388046"/>
                  <a:pt x="260358" y="81807"/>
                  <a:pt x="606468" y="10982"/>
                </a:cubicBezTo>
                <a:close/>
                <a:moveTo>
                  <a:pt x="840657" y="0"/>
                </a:moveTo>
                <a:lnTo>
                  <a:pt x="912616" y="10982"/>
                </a:lnTo>
                <a:cubicBezTo>
                  <a:pt x="1258727" y="81807"/>
                  <a:pt x="1519084" y="388046"/>
                  <a:pt x="1519084" y="755093"/>
                </a:cubicBezTo>
                <a:cubicBezTo>
                  <a:pt x="1519084" y="1122141"/>
                  <a:pt x="1258727" y="1428380"/>
                  <a:pt x="912616" y="1499204"/>
                </a:cubicBezTo>
                <a:lnTo>
                  <a:pt x="840657" y="1510186"/>
                </a:lnTo>
                <a:lnTo>
                  <a:pt x="840657" y="1296338"/>
                </a:lnTo>
                <a:lnTo>
                  <a:pt x="870270" y="1293353"/>
                </a:lnTo>
                <a:cubicBezTo>
                  <a:pt x="1120632" y="1242121"/>
                  <a:pt x="1308964" y="1020601"/>
                  <a:pt x="1308964" y="755093"/>
                </a:cubicBezTo>
                <a:cubicBezTo>
                  <a:pt x="1308964" y="489586"/>
                  <a:pt x="1120632" y="268065"/>
                  <a:pt x="870270" y="216834"/>
                </a:cubicBezTo>
                <a:lnTo>
                  <a:pt x="840657" y="21384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sp>
        <p:nvSpPr>
          <p:cNvPr id="73" name="Arc 72"/>
          <p:cNvSpPr/>
          <p:nvPr/>
        </p:nvSpPr>
        <p:spPr>
          <a:xfrm rot="10800000">
            <a:off x="2033872" y="3418655"/>
            <a:ext cx="1266277" cy="1266277"/>
          </a:xfrm>
          <a:prstGeom prst="arc">
            <a:avLst>
              <a:gd name="adj1" fmla="val 16200000"/>
              <a:gd name="adj2" fmla="val 19483607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8" name="Arc 7"/>
          <p:cNvSpPr/>
          <p:nvPr/>
        </p:nvSpPr>
        <p:spPr>
          <a:xfrm>
            <a:off x="2033872" y="3385326"/>
            <a:ext cx="1266277" cy="1266277"/>
          </a:xfrm>
          <a:prstGeom prst="arc">
            <a:avLst>
              <a:gd name="adj1" fmla="val 16200000"/>
              <a:gd name="adj2" fmla="val 19483607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628649" y="50166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Le collecteur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1925151-8AA9-4BC3-A595-515B387E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2871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2" descr="PICT0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9084"/>
            <a:ext cx="9144000" cy="489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Les charbons</a:t>
            </a:r>
          </a:p>
        </p:txBody>
      </p:sp>
      <p:sp>
        <p:nvSpPr>
          <p:cNvPr id="39" name="Line 3"/>
          <p:cNvSpPr>
            <a:spLocks noChangeShapeType="1"/>
          </p:cNvSpPr>
          <p:nvPr/>
        </p:nvSpPr>
        <p:spPr bwMode="auto">
          <a:xfrm>
            <a:off x="3701144" y="4463141"/>
            <a:ext cx="703942" cy="1278618"/>
          </a:xfrm>
          <a:prstGeom prst="line">
            <a:avLst/>
          </a:prstGeom>
          <a:noFill/>
          <a:ln w="25400">
            <a:solidFill>
              <a:schemeClr val="bg1">
                <a:lumMod val="75000"/>
              </a:schemeClr>
            </a:solidFill>
            <a:round/>
            <a:headEnd type="triangle" w="lg" len="lg"/>
            <a:tailEnd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3" name="Text Box 4"/>
          <p:cNvSpPr txBox="1">
            <a:spLocks noChangeArrowheads="1"/>
          </p:cNvSpPr>
          <p:nvPr/>
        </p:nvSpPr>
        <p:spPr bwMode="auto">
          <a:xfrm>
            <a:off x="4065135" y="5741759"/>
            <a:ext cx="12969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CH"/>
              <a:t>charbons</a:t>
            </a:r>
            <a:endParaRPr lang="en-US"/>
          </a:p>
        </p:txBody>
      </p:sp>
      <p:sp>
        <p:nvSpPr>
          <p:cNvPr id="44" name="Line 5"/>
          <p:cNvSpPr>
            <a:spLocks noChangeShapeType="1"/>
          </p:cNvSpPr>
          <p:nvPr/>
        </p:nvSpPr>
        <p:spPr bwMode="auto">
          <a:xfrm flipH="1">
            <a:off x="5043714" y="4062184"/>
            <a:ext cx="2552474" cy="1679575"/>
          </a:xfrm>
          <a:prstGeom prst="line">
            <a:avLst/>
          </a:prstGeom>
          <a:noFill/>
          <a:ln w="25400">
            <a:solidFill>
              <a:schemeClr val="bg1">
                <a:lumMod val="75000"/>
              </a:schemeClr>
            </a:solidFill>
            <a:round/>
            <a:headEnd type="triangle" w="lg" len="lg"/>
            <a:tailEnd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5" name="Text Box 6"/>
          <p:cNvSpPr txBox="1">
            <a:spLocks noChangeArrowheads="1"/>
          </p:cNvSpPr>
          <p:nvPr/>
        </p:nvSpPr>
        <p:spPr bwMode="auto">
          <a:xfrm>
            <a:off x="3924300" y="1182459"/>
            <a:ext cx="201612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CH"/>
              <a:t>support avec ressorts d’appui</a:t>
            </a:r>
            <a:endParaRPr lang="en-US"/>
          </a:p>
        </p:txBody>
      </p:sp>
      <p:sp>
        <p:nvSpPr>
          <p:cNvPr id="46" name="Line 7"/>
          <p:cNvSpPr>
            <a:spLocks noChangeShapeType="1"/>
          </p:cNvSpPr>
          <p:nvPr/>
        </p:nvSpPr>
        <p:spPr bwMode="auto">
          <a:xfrm flipH="1" flipV="1">
            <a:off x="4787899" y="1830158"/>
            <a:ext cx="1126671" cy="1094470"/>
          </a:xfrm>
          <a:prstGeom prst="line">
            <a:avLst/>
          </a:prstGeom>
          <a:noFill/>
          <a:ln w="25400">
            <a:solidFill>
              <a:schemeClr val="bg1">
                <a:lumMod val="75000"/>
              </a:schemeClr>
            </a:solidFill>
            <a:round/>
            <a:headEnd type="triangle" w="lg" len="lg"/>
            <a:tailEnd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5691D59-31F3-42C8-BF09-95D784268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1404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5330" name="Picture 2" descr="PICT0004"/>
          <p:cNvPicPr>
            <a:picLocks noChangeAspect="1" noChangeArrowheads="1"/>
          </p:cNvPicPr>
          <p:nvPr/>
        </p:nvPicPr>
        <p:blipFill>
          <a:blip r:embed="rId3">
            <a:lum bright="3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5331" name="Text Box 3"/>
          <p:cNvSpPr txBox="1">
            <a:spLocks noChangeArrowheads="1"/>
          </p:cNvSpPr>
          <p:nvPr/>
        </p:nvSpPr>
        <p:spPr bwMode="auto">
          <a:xfrm>
            <a:off x="2987675" y="4221163"/>
            <a:ext cx="13684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CH"/>
              <a:t>collecteur</a:t>
            </a:r>
            <a:endParaRPr lang="en-US"/>
          </a:p>
        </p:txBody>
      </p:sp>
      <p:sp>
        <p:nvSpPr>
          <p:cNvPr id="355332" name="Line 4"/>
          <p:cNvSpPr>
            <a:spLocks noChangeShapeType="1"/>
          </p:cNvSpPr>
          <p:nvPr/>
        </p:nvSpPr>
        <p:spPr bwMode="auto">
          <a:xfrm flipH="1">
            <a:off x="3563938" y="3284538"/>
            <a:ext cx="431800" cy="936625"/>
          </a:xfrm>
          <a:prstGeom prst="line">
            <a:avLst/>
          </a:prstGeom>
          <a:noFill/>
          <a:ln w="25400">
            <a:solidFill>
              <a:schemeClr val="bg1">
                <a:lumMod val="85000"/>
              </a:schemeClr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55333" name="Text Box 5"/>
          <p:cNvSpPr txBox="1">
            <a:spLocks noChangeArrowheads="1"/>
          </p:cNvSpPr>
          <p:nvPr/>
        </p:nvSpPr>
        <p:spPr bwMode="auto">
          <a:xfrm>
            <a:off x="2843213" y="5516563"/>
            <a:ext cx="13684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CH"/>
              <a:t>charbons</a:t>
            </a:r>
            <a:endParaRPr lang="en-US"/>
          </a:p>
        </p:txBody>
      </p:sp>
      <p:sp>
        <p:nvSpPr>
          <p:cNvPr id="355334" name="Line 6"/>
          <p:cNvSpPr>
            <a:spLocks noChangeShapeType="1"/>
          </p:cNvSpPr>
          <p:nvPr/>
        </p:nvSpPr>
        <p:spPr bwMode="auto">
          <a:xfrm flipH="1">
            <a:off x="3995738" y="3717925"/>
            <a:ext cx="936624" cy="1798638"/>
          </a:xfrm>
          <a:prstGeom prst="line">
            <a:avLst/>
          </a:prstGeom>
          <a:noFill/>
          <a:ln w="25400">
            <a:solidFill>
              <a:schemeClr val="bg1">
                <a:lumMod val="85000"/>
              </a:schemeClr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55335" name="Line 7"/>
          <p:cNvSpPr>
            <a:spLocks noChangeShapeType="1"/>
          </p:cNvSpPr>
          <p:nvPr/>
        </p:nvSpPr>
        <p:spPr bwMode="auto">
          <a:xfrm flipH="1" flipV="1">
            <a:off x="4067175" y="5734049"/>
            <a:ext cx="664482" cy="441779"/>
          </a:xfrm>
          <a:prstGeom prst="line">
            <a:avLst/>
          </a:prstGeom>
          <a:noFill/>
          <a:ln w="25400">
            <a:solidFill>
              <a:schemeClr val="bg1">
                <a:lumMod val="85000"/>
              </a:schemeClr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55336" name="Line 8"/>
          <p:cNvSpPr>
            <a:spLocks noChangeShapeType="1"/>
          </p:cNvSpPr>
          <p:nvPr/>
        </p:nvSpPr>
        <p:spPr bwMode="auto">
          <a:xfrm>
            <a:off x="2627314" y="2735944"/>
            <a:ext cx="360361" cy="2780620"/>
          </a:xfrm>
          <a:prstGeom prst="line">
            <a:avLst/>
          </a:prstGeom>
          <a:noFill/>
          <a:ln w="25400">
            <a:solidFill>
              <a:schemeClr val="bg1">
                <a:lumMod val="85000"/>
              </a:schemeClr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55337" name="Text Box 9"/>
          <p:cNvSpPr txBox="1">
            <a:spLocks noChangeArrowheads="1"/>
          </p:cNvSpPr>
          <p:nvPr/>
        </p:nvSpPr>
        <p:spPr bwMode="auto">
          <a:xfrm>
            <a:off x="6300788" y="549275"/>
            <a:ext cx="201771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CH"/>
              <a:t>support avec ressorts d’appui</a:t>
            </a:r>
            <a:endParaRPr lang="en-US"/>
          </a:p>
        </p:txBody>
      </p:sp>
      <p:sp>
        <p:nvSpPr>
          <p:cNvPr id="355338" name="Line 10"/>
          <p:cNvSpPr>
            <a:spLocks noChangeShapeType="1"/>
          </p:cNvSpPr>
          <p:nvPr/>
        </p:nvSpPr>
        <p:spPr bwMode="auto">
          <a:xfrm flipV="1">
            <a:off x="3851275" y="908050"/>
            <a:ext cx="2449513" cy="576263"/>
          </a:xfrm>
          <a:prstGeom prst="line">
            <a:avLst/>
          </a:prstGeom>
          <a:noFill/>
          <a:ln w="25400">
            <a:solidFill>
              <a:schemeClr val="bg1">
                <a:lumMod val="85000"/>
              </a:schemeClr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55339" name="Line 11"/>
          <p:cNvSpPr>
            <a:spLocks noChangeShapeType="1"/>
          </p:cNvSpPr>
          <p:nvPr/>
        </p:nvSpPr>
        <p:spPr bwMode="auto">
          <a:xfrm flipV="1">
            <a:off x="5940425" y="1125538"/>
            <a:ext cx="1225550" cy="2592387"/>
          </a:xfrm>
          <a:prstGeom prst="line">
            <a:avLst/>
          </a:prstGeom>
          <a:noFill/>
          <a:ln w="25400">
            <a:solidFill>
              <a:schemeClr val="bg1">
                <a:lumMod val="85000"/>
              </a:schemeClr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55340" name="Text Box 12"/>
          <p:cNvSpPr txBox="1">
            <a:spLocks noChangeArrowheads="1"/>
          </p:cNvSpPr>
          <p:nvPr/>
        </p:nvSpPr>
        <p:spPr bwMode="auto">
          <a:xfrm>
            <a:off x="7092950" y="1628775"/>
            <a:ext cx="165576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CH"/>
              <a:t>bobine d’excitation</a:t>
            </a:r>
            <a:endParaRPr lang="en-US"/>
          </a:p>
        </p:txBody>
      </p:sp>
      <p:sp>
        <p:nvSpPr>
          <p:cNvPr id="355341" name="Text Box 13"/>
          <p:cNvSpPr txBox="1">
            <a:spLocks noChangeArrowheads="1"/>
          </p:cNvSpPr>
          <p:nvPr/>
        </p:nvSpPr>
        <p:spPr bwMode="auto">
          <a:xfrm>
            <a:off x="4932363" y="1341438"/>
            <a:ext cx="16557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CH"/>
              <a:t>spires</a:t>
            </a:r>
          </a:p>
          <a:p>
            <a:pPr algn="ctr"/>
            <a:r>
              <a:rPr lang="fr-CH"/>
              <a:t>rotoriques</a:t>
            </a:r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91CA638-2A3D-4565-B92A-76F360B0C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5481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7378" name="Picture 2" descr="IMG_16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7379" name="Text Box 3"/>
          <p:cNvSpPr txBox="1">
            <a:spLocks noChangeArrowheads="1"/>
          </p:cNvSpPr>
          <p:nvPr/>
        </p:nvSpPr>
        <p:spPr bwMode="auto">
          <a:xfrm>
            <a:off x="6948488" y="693738"/>
            <a:ext cx="13684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CH"/>
              <a:t>Collecteur</a:t>
            </a:r>
            <a:endParaRPr lang="en-US"/>
          </a:p>
        </p:txBody>
      </p:sp>
      <p:sp>
        <p:nvSpPr>
          <p:cNvPr id="357380" name="Line 4"/>
          <p:cNvSpPr>
            <a:spLocks noChangeShapeType="1"/>
          </p:cNvSpPr>
          <p:nvPr/>
        </p:nvSpPr>
        <p:spPr bwMode="auto">
          <a:xfrm flipV="1">
            <a:off x="6011863" y="1125538"/>
            <a:ext cx="1152525" cy="16557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lg" len="lg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1161F4D-D5A0-49F2-AEFC-295C11F41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09828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8375650" cy="4752976"/>
          </a:xfrm>
        </p:spPr>
        <p:txBody>
          <a:bodyPr>
            <a:normAutofit fontScale="92500" lnSpcReduction="10000"/>
          </a:bodyPr>
          <a:lstStyle/>
          <a:p>
            <a:r>
              <a:rPr lang="fr-CH"/>
              <a:t>Principe de fonctionnement</a:t>
            </a:r>
          </a:p>
          <a:p>
            <a:r>
              <a:rPr lang="fr-CH">
                <a:solidFill>
                  <a:srgbClr val="FF0000"/>
                </a:solidFill>
              </a:rPr>
              <a:t>Equations de tension, tension induite de mouvement et schéma équivalent</a:t>
            </a:r>
          </a:p>
          <a:p>
            <a:r>
              <a:rPr lang="fr-CH"/>
              <a:t>Bilan de puissance, couple électromagnétique et modes de fonctionnement</a:t>
            </a:r>
          </a:p>
          <a:p>
            <a:r>
              <a:rPr lang="fr-CH"/>
              <a:t>Moteurs à courant continu</a:t>
            </a:r>
          </a:p>
          <a:p>
            <a:r>
              <a:rPr lang="fr-CH"/>
              <a:t>Démarrage des moteurs à courant continu</a:t>
            </a:r>
          </a:p>
          <a:p>
            <a:r>
              <a:rPr lang="fr-CH"/>
              <a:t>Machine à courant continu fonctionnant en génératrice</a:t>
            </a:r>
          </a:p>
          <a:p>
            <a:r>
              <a:rPr lang="fr-CH"/>
              <a:t>Moteur universel</a:t>
            </a:r>
          </a:p>
          <a:p>
            <a:r>
              <a:rPr lang="fr-CH"/>
              <a:t>Machines à courant continu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2A1406-3EF4-4890-959B-C56BAE077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27610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Oval 79"/>
          <p:cNvSpPr>
            <a:spLocks noChangeAspect="1"/>
          </p:cNvSpPr>
          <p:nvPr/>
        </p:nvSpPr>
        <p:spPr>
          <a:xfrm>
            <a:off x="6451421" y="2548921"/>
            <a:ext cx="2232000" cy="22320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2" name="Group 1"/>
          <p:cNvGrpSpPr/>
          <p:nvPr/>
        </p:nvGrpSpPr>
        <p:grpSpPr>
          <a:xfrm>
            <a:off x="6490248" y="3540720"/>
            <a:ext cx="2154346" cy="248400"/>
            <a:chOff x="1940153" y="4533609"/>
            <a:chExt cx="2154346" cy="248400"/>
          </a:xfrm>
        </p:grpSpPr>
        <p:cxnSp>
          <p:nvCxnSpPr>
            <p:cNvPr id="87" name="Straight Connector 86"/>
            <p:cNvCxnSpPr/>
            <p:nvPr/>
          </p:nvCxnSpPr>
          <p:spPr>
            <a:xfrm flipV="1">
              <a:off x="2197012" y="4651329"/>
              <a:ext cx="1649087" cy="12961"/>
            </a:xfrm>
            <a:prstGeom prst="line">
              <a:avLst/>
            </a:prstGeom>
            <a:ln w="44450">
              <a:solidFill>
                <a:schemeClr val="tx1"/>
              </a:solidFill>
              <a:miter lim="800000"/>
              <a:headEnd type="none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Oval 87"/>
            <p:cNvSpPr/>
            <p:nvPr/>
          </p:nvSpPr>
          <p:spPr>
            <a:xfrm rot="5400000" flipV="1">
              <a:off x="3846099" y="4533609"/>
              <a:ext cx="248400" cy="248400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103" name="Oval 102"/>
            <p:cNvSpPr/>
            <p:nvPr/>
          </p:nvSpPr>
          <p:spPr>
            <a:xfrm rot="5400000" flipV="1">
              <a:off x="1940153" y="4533609"/>
              <a:ext cx="248400" cy="248400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</p:grpSp>
      <p:grpSp>
        <p:nvGrpSpPr>
          <p:cNvPr id="104" name="Group 103"/>
          <p:cNvGrpSpPr/>
          <p:nvPr/>
        </p:nvGrpSpPr>
        <p:grpSpPr>
          <a:xfrm rot="-3600000">
            <a:off x="6490248" y="3540720"/>
            <a:ext cx="2154346" cy="248400"/>
            <a:chOff x="1940153" y="4533609"/>
            <a:chExt cx="2154346" cy="248400"/>
          </a:xfrm>
        </p:grpSpPr>
        <p:cxnSp>
          <p:nvCxnSpPr>
            <p:cNvPr id="105" name="Straight Connector 104"/>
            <p:cNvCxnSpPr/>
            <p:nvPr/>
          </p:nvCxnSpPr>
          <p:spPr>
            <a:xfrm flipV="1">
              <a:off x="2197012" y="4651329"/>
              <a:ext cx="1649087" cy="12961"/>
            </a:xfrm>
            <a:prstGeom prst="line">
              <a:avLst/>
            </a:prstGeom>
            <a:ln w="44450">
              <a:solidFill>
                <a:schemeClr val="tx1"/>
              </a:solidFill>
              <a:miter lim="800000"/>
              <a:headEnd type="none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Oval 105"/>
            <p:cNvSpPr/>
            <p:nvPr/>
          </p:nvSpPr>
          <p:spPr>
            <a:xfrm rot="5400000" flipV="1">
              <a:off x="3846099" y="4533609"/>
              <a:ext cx="248400" cy="248400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107" name="Oval 106"/>
            <p:cNvSpPr/>
            <p:nvPr/>
          </p:nvSpPr>
          <p:spPr>
            <a:xfrm rot="5400000" flipV="1">
              <a:off x="1940153" y="4533609"/>
              <a:ext cx="248400" cy="248400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 rot="3600000">
            <a:off x="6490248" y="3540720"/>
            <a:ext cx="2154346" cy="248400"/>
            <a:chOff x="1940153" y="4533609"/>
            <a:chExt cx="2154346" cy="248400"/>
          </a:xfrm>
        </p:grpSpPr>
        <p:cxnSp>
          <p:nvCxnSpPr>
            <p:cNvPr id="109" name="Straight Connector 108"/>
            <p:cNvCxnSpPr/>
            <p:nvPr/>
          </p:nvCxnSpPr>
          <p:spPr>
            <a:xfrm flipV="1">
              <a:off x="2197012" y="4651329"/>
              <a:ext cx="1649087" cy="12961"/>
            </a:xfrm>
            <a:prstGeom prst="line">
              <a:avLst/>
            </a:prstGeom>
            <a:ln w="44450">
              <a:solidFill>
                <a:schemeClr val="tx1"/>
              </a:solidFill>
              <a:miter lim="800000"/>
              <a:headEnd type="none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Oval 109"/>
            <p:cNvSpPr/>
            <p:nvPr/>
          </p:nvSpPr>
          <p:spPr>
            <a:xfrm rot="5400000" flipV="1">
              <a:off x="3846099" y="4533609"/>
              <a:ext cx="248400" cy="248400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111" name="Oval 110"/>
            <p:cNvSpPr/>
            <p:nvPr/>
          </p:nvSpPr>
          <p:spPr>
            <a:xfrm rot="5400000" flipV="1">
              <a:off x="1940153" y="4533609"/>
              <a:ext cx="248400" cy="248400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</p:grpSp>
      <p:sp>
        <p:nvSpPr>
          <p:cNvPr id="53" name="Freeform 52"/>
          <p:cNvSpPr/>
          <p:nvPr/>
        </p:nvSpPr>
        <p:spPr>
          <a:xfrm rot="20580000" flipV="1">
            <a:off x="4609289" y="735618"/>
            <a:ext cx="5916264" cy="5916264"/>
          </a:xfrm>
          <a:custGeom>
            <a:avLst/>
            <a:gdLst>
              <a:gd name="connsiteX0" fmla="*/ 2978703 w 5916264"/>
              <a:gd name="connsiteY0" fmla="*/ 5344723 h 5916264"/>
              <a:gd name="connsiteX1" fmla="*/ 2945840 w 5916264"/>
              <a:gd name="connsiteY1" fmla="*/ 5346204 h 5916264"/>
              <a:gd name="connsiteX2" fmla="*/ 674986 w 5916264"/>
              <a:gd name="connsiteY2" fmla="*/ 3656160 h 5916264"/>
              <a:gd name="connsiteX3" fmla="*/ 1612548 w 5916264"/>
              <a:gd name="connsiteY3" fmla="*/ 985204 h 5916264"/>
              <a:gd name="connsiteX4" fmla="*/ 1640621 w 5916264"/>
              <a:gd name="connsiteY4" fmla="*/ 968055 h 5916264"/>
              <a:gd name="connsiteX5" fmla="*/ 1889115 w 5916264"/>
              <a:gd name="connsiteY5" fmla="*/ 1780844 h 5916264"/>
              <a:gd name="connsiteX6" fmla="*/ 1638270 w 5916264"/>
              <a:gd name="connsiteY6" fmla="*/ 1857535 h 5916264"/>
              <a:gd name="connsiteX7" fmla="*/ 1624844 w 5916264"/>
              <a:gd name="connsiteY7" fmla="*/ 1857535 h 5916264"/>
              <a:gd name="connsiteX8" fmla="*/ 1624844 w 5916264"/>
              <a:gd name="connsiteY8" fmla="*/ 1861640 h 5916264"/>
              <a:gd name="connsiteX9" fmla="*/ 1624199 w 5916264"/>
              <a:gd name="connsiteY9" fmla="*/ 1861837 h 5916264"/>
              <a:gd name="connsiteX10" fmla="*/ 1624844 w 5916264"/>
              <a:gd name="connsiteY10" fmla="*/ 1863946 h 5916264"/>
              <a:gd name="connsiteX11" fmla="*/ 1624844 w 5916264"/>
              <a:gd name="connsiteY11" fmla="*/ 2633072 h 5916264"/>
              <a:gd name="connsiteX12" fmla="*/ 1629134 w 5916264"/>
              <a:gd name="connsiteY12" fmla="*/ 2633072 h 5916264"/>
              <a:gd name="connsiteX13" fmla="*/ 1627152 w 5916264"/>
              <a:gd name="connsiteY13" fmla="*/ 2640621 h 5916264"/>
              <a:gd name="connsiteX14" fmla="*/ 1799617 w 5916264"/>
              <a:gd name="connsiteY14" fmla="*/ 2685900 h 5916264"/>
              <a:gd name="connsiteX15" fmla="*/ 1814223 w 5916264"/>
              <a:gd name="connsiteY15" fmla="*/ 2628514 h 5916264"/>
              <a:gd name="connsiteX16" fmla="*/ 2013649 w 5916264"/>
              <a:gd name="connsiteY16" fmla="*/ 2242365 h 5916264"/>
              <a:gd name="connsiteX17" fmla="*/ 2078094 w 5916264"/>
              <a:gd name="connsiteY17" fmla="*/ 2168312 h 5916264"/>
              <a:gd name="connsiteX18" fmla="*/ 2124827 w 5916264"/>
              <a:gd name="connsiteY18" fmla="*/ 2118391 h 5916264"/>
              <a:gd name="connsiteX19" fmla="*/ 2194370 w 5916264"/>
              <a:gd name="connsiteY19" fmla="*/ 2055732 h 5916264"/>
              <a:gd name="connsiteX20" fmla="*/ 2245958 w 5916264"/>
              <a:gd name="connsiteY20" fmla="*/ 2014691 h 5916264"/>
              <a:gd name="connsiteX21" fmla="*/ 2325188 w 5916264"/>
              <a:gd name="connsiteY21" fmla="*/ 1959265 h 5916264"/>
              <a:gd name="connsiteX22" fmla="*/ 2380509 w 5916264"/>
              <a:gd name="connsiteY22" fmla="*/ 1927353 h 5916264"/>
              <a:gd name="connsiteX23" fmla="*/ 2470050 w 5916264"/>
              <a:gd name="connsiteY23" fmla="*/ 1880081 h 5916264"/>
              <a:gd name="connsiteX24" fmla="*/ 2520058 w 5916264"/>
              <a:gd name="connsiteY24" fmla="*/ 1860556 h 5916264"/>
              <a:gd name="connsiteX25" fmla="*/ 2619651 w 5916264"/>
              <a:gd name="connsiteY25" fmla="*/ 1823103 h 5916264"/>
              <a:gd name="connsiteX26" fmla="*/ 2717769 w 5916264"/>
              <a:gd name="connsiteY26" fmla="*/ 1799745 h 5916264"/>
              <a:gd name="connsiteX27" fmla="*/ 2776147 w 5916264"/>
              <a:gd name="connsiteY27" fmla="*/ 1786618 h 5916264"/>
              <a:gd name="connsiteX28" fmla="*/ 2870725 w 5916264"/>
              <a:gd name="connsiteY28" fmla="*/ 1776396 h 5916264"/>
              <a:gd name="connsiteX29" fmla="*/ 2942285 w 5916264"/>
              <a:gd name="connsiteY29" fmla="*/ 1771365 h 5916264"/>
              <a:gd name="connsiteX30" fmla="*/ 3031119 w 5916264"/>
              <a:gd name="connsiteY30" fmla="*/ 1772876 h 5916264"/>
              <a:gd name="connsiteX31" fmla="*/ 3107757 w 5916264"/>
              <a:gd name="connsiteY31" fmla="*/ 1778914 h 5916264"/>
              <a:gd name="connsiteX32" fmla="*/ 3189657 w 5916264"/>
              <a:gd name="connsiteY32" fmla="*/ 1790452 h 5916264"/>
              <a:gd name="connsiteX33" fmla="*/ 3273870 w 5916264"/>
              <a:gd name="connsiteY33" fmla="*/ 1809723 h 5916264"/>
              <a:gd name="connsiteX34" fmla="*/ 3356499 w 5916264"/>
              <a:gd name="connsiteY34" fmla="*/ 1831814 h 5916264"/>
              <a:gd name="connsiteX35" fmla="*/ 3737762 w 5916264"/>
              <a:gd name="connsiteY35" fmla="*/ 2040429 h 5916264"/>
              <a:gd name="connsiteX36" fmla="*/ 3782120 w 5916264"/>
              <a:gd name="connsiteY36" fmla="*/ 2079979 h 5916264"/>
              <a:gd name="connsiteX37" fmla="*/ 3899650 w 5916264"/>
              <a:gd name="connsiteY37" fmla="*/ 1944776 h 5916264"/>
              <a:gd name="connsiteX38" fmla="*/ 3894519 w 5916264"/>
              <a:gd name="connsiteY38" fmla="*/ 1940316 h 5916264"/>
              <a:gd name="connsiteX39" fmla="*/ 3897642 w 5916264"/>
              <a:gd name="connsiteY39" fmla="*/ 1938209 h 5916264"/>
              <a:gd name="connsiteX40" fmla="*/ 3463968 w 5916264"/>
              <a:gd name="connsiteY40" fmla="*/ 1295260 h 5916264"/>
              <a:gd name="connsiteX41" fmla="*/ 3452108 w 5916264"/>
              <a:gd name="connsiteY41" fmla="*/ 1303259 h 5916264"/>
              <a:gd name="connsiteX42" fmla="*/ 3452032 w 5916264"/>
              <a:gd name="connsiteY42" fmla="*/ 1303012 h 5916264"/>
              <a:gd name="connsiteX43" fmla="*/ 3200783 w 5916264"/>
              <a:gd name="connsiteY43" fmla="*/ 1379827 h 5916264"/>
              <a:gd name="connsiteX44" fmla="*/ 2953446 w 5916264"/>
              <a:gd name="connsiteY44" fmla="*/ 570824 h 5916264"/>
              <a:gd name="connsiteX45" fmla="*/ 2970425 w 5916264"/>
              <a:gd name="connsiteY45" fmla="*/ 570059 h 5916264"/>
              <a:gd name="connsiteX46" fmla="*/ 5241278 w 5916264"/>
              <a:gd name="connsiteY46" fmla="*/ 2260104 h 5916264"/>
              <a:gd name="connsiteX47" fmla="*/ 4303716 w 5916264"/>
              <a:gd name="connsiteY47" fmla="*/ 4931060 h 5916264"/>
              <a:gd name="connsiteX48" fmla="*/ 4289213 w 5916264"/>
              <a:gd name="connsiteY48" fmla="*/ 4939919 h 5916264"/>
              <a:gd name="connsiteX49" fmla="*/ 4055813 w 5916264"/>
              <a:gd name="connsiteY49" fmla="*/ 4176505 h 5916264"/>
              <a:gd name="connsiteX50" fmla="*/ 4307062 w 5916264"/>
              <a:gd name="connsiteY50" fmla="*/ 4099690 h 5916264"/>
              <a:gd name="connsiteX51" fmla="*/ 4306987 w 5916264"/>
              <a:gd name="connsiteY51" fmla="*/ 4099443 h 5916264"/>
              <a:gd name="connsiteX52" fmla="*/ 4321293 w 5916264"/>
              <a:gd name="connsiteY52" fmla="*/ 4099443 h 5916264"/>
              <a:gd name="connsiteX53" fmla="*/ 4321292 w 5916264"/>
              <a:gd name="connsiteY53" fmla="*/ 3323906 h 5916264"/>
              <a:gd name="connsiteX54" fmla="*/ 4317525 w 5916264"/>
              <a:gd name="connsiteY54" fmla="*/ 3323905 h 5916264"/>
              <a:gd name="connsiteX55" fmla="*/ 4319285 w 5916264"/>
              <a:gd name="connsiteY55" fmla="*/ 3317339 h 5916264"/>
              <a:gd name="connsiteX56" fmla="*/ 4146243 w 5916264"/>
              <a:gd name="connsiteY56" fmla="*/ 3270973 h 5916264"/>
              <a:gd name="connsiteX57" fmla="*/ 4131585 w 5916264"/>
              <a:gd name="connsiteY57" fmla="*/ 3328566 h 5916264"/>
              <a:gd name="connsiteX58" fmla="*/ 3326156 w 5916264"/>
              <a:gd name="connsiteY58" fmla="*/ 4133977 h 5916264"/>
              <a:gd name="connsiteX59" fmla="*/ 2208046 w 5916264"/>
              <a:gd name="connsiteY59" fmla="*/ 3916650 h 5916264"/>
              <a:gd name="connsiteX60" fmla="*/ 2163847 w 5916264"/>
              <a:gd name="connsiteY60" fmla="*/ 3877243 h 5916264"/>
              <a:gd name="connsiteX61" fmla="*/ 2046187 w 5916264"/>
              <a:gd name="connsiteY61" fmla="*/ 4011222 h 5916264"/>
              <a:gd name="connsiteX62" fmla="*/ 2052051 w 5916264"/>
              <a:gd name="connsiteY62" fmla="*/ 4016372 h 5916264"/>
              <a:gd name="connsiteX63" fmla="*/ 2048495 w 5916264"/>
              <a:gd name="connsiteY63" fmla="*/ 4018771 h 5916264"/>
              <a:gd name="connsiteX64" fmla="*/ 2478585 w 5916264"/>
              <a:gd name="connsiteY64" fmla="*/ 4656405 h 5916264"/>
              <a:gd name="connsiteX65" fmla="*/ 2479229 w 5916264"/>
              <a:gd name="connsiteY65" fmla="*/ 4658515 h 5916264"/>
              <a:gd name="connsiteX66" fmla="*/ 2479874 w 5916264"/>
              <a:gd name="connsiteY66" fmla="*/ 4658317 h 5916264"/>
              <a:gd name="connsiteX67" fmla="*/ 2482170 w 5916264"/>
              <a:gd name="connsiteY67" fmla="*/ 4661720 h 5916264"/>
              <a:gd name="connsiteX68" fmla="*/ 2493300 w 5916264"/>
              <a:gd name="connsiteY68" fmla="*/ 4654213 h 5916264"/>
              <a:gd name="connsiteX69" fmla="*/ 2744146 w 5916264"/>
              <a:gd name="connsiteY69" fmla="*/ 4577521 h 5916264"/>
              <a:gd name="connsiteX70" fmla="*/ 3822777 w 5916264"/>
              <a:gd name="connsiteY70" fmla="*/ 5786258 h 5916264"/>
              <a:gd name="connsiteX71" fmla="*/ 5786258 w 5916264"/>
              <a:gd name="connsiteY71" fmla="*/ 2093487 h 5916264"/>
              <a:gd name="connsiteX72" fmla="*/ 2093487 w 5916264"/>
              <a:gd name="connsiteY72" fmla="*/ 130006 h 5916264"/>
              <a:gd name="connsiteX73" fmla="*/ 130006 w 5916264"/>
              <a:gd name="connsiteY73" fmla="*/ 3822777 h 5916264"/>
              <a:gd name="connsiteX74" fmla="*/ 3822777 w 5916264"/>
              <a:gd name="connsiteY74" fmla="*/ 5786258 h 591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916264" h="5916264">
                <a:moveTo>
                  <a:pt x="2978703" y="5344723"/>
                </a:moveTo>
                <a:lnTo>
                  <a:pt x="2945840" y="5346204"/>
                </a:lnTo>
                <a:cubicBezTo>
                  <a:pt x="1928064" y="5341277"/>
                  <a:pt x="988213" y="4680679"/>
                  <a:pt x="674986" y="3656160"/>
                </a:cubicBezTo>
                <a:cubicBezTo>
                  <a:pt x="361759" y="2631640"/>
                  <a:pt x="771529" y="1558421"/>
                  <a:pt x="1612548" y="985204"/>
                </a:cubicBezTo>
                <a:lnTo>
                  <a:pt x="1640621" y="968055"/>
                </a:lnTo>
                <a:lnTo>
                  <a:pt x="1889115" y="1780844"/>
                </a:lnTo>
                <a:lnTo>
                  <a:pt x="1638270" y="1857535"/>
                </a:lnTo>
                <a:lnTo>
                  <a:pt x="1624844" y="1857535"/>
                </a:lnTo>
                <a:lnTo>
                  <a:pt x="1624844" y="1861640"/>
                </a:lnTo>
                <a:lnTo>
                  <a:pt x="1624199" y="1861837"/>
                </a:lnTo>
                <a:lnTo>
                  <a:pt x="1624844" y="1863946"/>
                </a:lnTo>
                <a:lnTo>
                  <a:pt x="1624844" y="2633072"/>
                </a:lnTo>
                <a:lnTo>
                  <a:pt x="1629134" y="2633072"/>
                </a:lnTo>
                <a:lnTo>
                  <a:pt x="1627152" y="2640621"/>
                </a:lnTo>
                <a:lnTo>
                  <a:pt x="1799617" y="2685900"/>
                </a:lnTo>
                <a:lnTo>
                  <a:pt x="1814223" y="2628514"/>
                </a:lnTo>
                <a:cubicBezTo>
                  <a:pt x="1857014" y="2488921"/>
                  <a:pt x="1924675" y="2357975"/>
                  <a:pt x="2013649" y="2242365"/>
                </a:cubicBezTo>
                <a:lnTo>
                  <a:pt x="2078094" y="2168312"/>
                </a:lnTo>
                <a:lnTo>
                  <a:pt x="2124827" y="2118391"/>
                </a:lnTo>
                <a:lnTo>
                  <a:pt x="2194370" y="2055732"/>
                </a:lnTo>
                <a:lnTo>
                  <a:pt x="2245958" y="2014691"/>
                </a:lnTo>
                <a:lnTo>
                  <a:pt x="2325188" y="1959265"/>
                </a:lnTo>
                <a:lnTo>
                  <a:pt x="2380509" y="1927353"/>
                </a:lnTo>
                <a:lnTo>
                  <a:pt x="2470050" y="1880081"/>
                </a:lnTo>
                <a:lnTo>
                  <a:pt x="2520058" y="1860556"/>
                </a:lnTo>
                <a:lnTo>
                  <a:pt x="2619651" y="1823103"/>
                </a:lnTo>
                <a:lnTo>
                  <a:pt x="2717769" y="1799745"/>
                </a:lnTo>
                <a:lnTo>
                  <a:pt x="2776147" y="1786618"/>
                </a:lnTo>
                <a:lnTo>
                  <a:pt x="2870725" y="1776396"/>
                </a:lnTo>
                <a:lnTo>
                  <a:pt x="2942285" y="1771365"/>
                </a:lnTo>
                <a:lnTo>
                  <a:pt x="3031119" y="1772876"/>
                </a:lnTo>
                <a:lnTo>
                  <a:pt x="3107757" y="1778914"/>
                </a:lnTo>
                <a:lnTo>
                  <a:pt x="3189657" y="1790452"/>
                </a:lnTo>
                <a:lnTo>
                  <a:pt x="3273870" y="1809723"/>
                </a:lnTo>
                <a:lnTo>
                  <a:pt x="3356499" y="1831814"/>
                </a:lnTo>
                <a:cubicBezTo>
                  <a:pt x="3494910" y="1877905"/>
                  <a:pt x="3624227" y="1948630"/>
                  <a:pt x="3737762" y="2040429"/>
                </a:cubicBezTo>
                <a:lnTo>
                  <a:pt x="3782120" y="2079979"/>
                </a:lnTo>
                <a:lnTo>
                  <a:pt x="3899650" y="1944776"/>
                </a:lnTo>
                <a:lnTo>
                  <a:pt x="3894519" y="1940316"/>
                </a:lnTo>
                <a:lnTo>
                  <a:pt x="3897642" y="1938209"/>
                </a:lnTo>
                <a:lnTo>
                  <a:pt x="3463968" y="1295260"/>
                </a:lnTo>
                <a:lnTo>
                  <a:pt x="3452108" y="1303259"/>
                </a:lnTo>
                <a:lnTo>
                  <a:pt x="3452032" y="1303012"/>
                </a:lnTo>
                <a:lnTo>
                  <a:pt x="3200783" y="1379827"/>
                </a:lnTo>
                <a:lnTo>
                  <a:pt x="2953446" y="570824"/>
                </a:lnTo>
                <a:lnTo>
                  <a:pt x="2970425" y="570059"/>
                </a:lnTo>
                <a:cubicBezTo>
                  <a:pt x="3988200" y="574986"/>
                  <a:pt x="4928051" y="1235584"/>
                  <a:pt x="5241278" y="2260104"/>
                </a:cubicBezTo>
                <a:cubicBezTo>
                  <a:pt x="5554505" y="3284623"/>
                  <a:pt x="5144735" y="4357842"/>
                  <a:pt x="4303716" y="4931060"/>
                </a:cubicBezTo>
                <a:lnTo>
                  <a:pt x="4289213" y="4939919"/>
                </a:lnTo>
                <a:lnTo>
                  <a:pt x="4055813" y="4176505"/>
                </a:lnTo>
                <a:lnTo>
                  <a:pt x="4307062" y="4099690"/>
                </a:lnTo>
                <a:lnTo>
                  <a:pt x="4306987" y="4099443"/>
                </a:lnTo>
                <a:lnTo>
                  <a:pt x="4321293" y="4099443"/>
                </a:lnTo>
                <a:lnTo>
                  <a:pt x="4321292" y="3323906"/>
                </a:lnTo>
                <a:lnTo>
                  <a:pt x="4317525" y="3323905"/>
                </a:lnTo>
                <a:lnTo>
                  <a:pt x="4319285" y="3317339"/>
                </a:lnTo>
                <a:lnTo>
                  <a:pt x="4146243" y="3270973"/>
                </a:lnTo>
                <a:lnTo>
                  <a:pt x="4131585" y="3328566"/>
                </a:lnTo>
                <a:cubicBezTo>
                  <a:pt x="4017476" y="3700814"/>
                  <a:pt x="3726514" y="4011576"/>
                  <a:pt x="3326156" y="4133977"/>
                </a:cubicBezTo>
                <a:cubicBezTo>
                  <a:pt x="2925800" y="4256378"/>
                  <a:pt x="2510805" y="4161449"/>
                  <a:pt x="2208046" y="3916650"/>
                </a:cubicBezTo>
                <a:lnTo>
                  <a:pt x="2163847" y="3877243"/>
                </a:lnTo>
                <a:lnTo>
                  <a:pt x="2046187" y="4011222"/>
                </a:lnTo>
                <a:lnTo>
                  <a:pt x="2052051" y="4016372"/>
                </a:lnTo>
                <a:lnTo>
                  <a:pt x="2048495" y="4018771"/>
                </a:lnTo>
                <a:lnTo>
                  <a:pt x="2478585" y="4656405"/>
                </a:lnTo>
                <a:lnTo>
                  <a:pt x="2479229" y="4658515"/>
                </a:lnTo>
                <a:lnTo>
                  <a:pt x="2479874" y="4658317"/>
                </a:lnTo>
                <a:lnTo>
                  <a:pt x="2482170" y="4661720"/>
                </a:lnTo>
                <a:lnTo>
                  <a:pt x="2493300" y="4654213"/>
                </a:lnTo>
                <a:lnTo>
                  <a:pt x="2744146" y="4577521"/>
                </a:lnTo>
                <a:close/>
                <a:moveTo>
                  <a:pt x="3822777" y="5786258"/>
                </a:moveTo>
                <a:cubicBezTo>
                  <a:pt x="5384708" y="5308728"/>
                  <a:pt x="6263788" y="3655418"/>
                  <a:pt x="5786258" y="2093487"/>
                </a:cubicBezTo>
                <a:cubicBezTo>
                  <a:pt x="5308728" y="531556"/>
                  <a:pt x="3655418" y="-347524"/>
                  <a:pt x="2093487" y="130006"/>
                </a:cubicBezTo>
                <a:cubicBezTo>
                  <a:pt x="531557" y="607536"/>
                  <a:pt x="-347524" y="2260846"/>
                  <a:pt x="130006" y="3822777"/>
                </a:cubicBezTo>
                <a:cubicBezTo>
                  <a:pt x="607536" y="5384707"/>
                  <a:pt x="2260846" y="6263788"/>
                  <a:pt x="3822777" y="578625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54" name="Group 53"/>
          <p:cNvGrpSpPr/>
          <p:nvPr/>
        </p:nvGrpSpPr>
        <p:grpSpPr>
          <a:xfrm>
            <a:off x="6654570" y="1455723"/>
            <a:ext cx="1863803" cy="743220"/>
            <a:chOff x="2312733" y="1192908"/>
            <a:chExt cx="1863803" cy="743220"/>
          </a:xfrm>
        </p:grpSpPr>
        <p:grpSp>
          <p:nvGrpSpPr>
            <p:cNvPr id="55" name="Group 54"/>
            <p:cNvGrpSpPr>
              <a:grpSpLocks noChangeAspect="1"/>
            </p:cNvGrpSpPr>
            <p:nvPr/>
          </p:nvGrpSpPr>
          <p:grpSpPr>
            <a:xfrm>
              <a:off x="3930062" y="1457018"/>
              <a:ext cx="246474" cy="234000"/>
              <a:chOff x="8067290" y="1671471"/>
              <a:chExt cx="274320" cy="260436"/>
            </a:xfrm>
          </p:grpSpPr>
          <p:sp>
            <p:nvSpPr>
              <p:cNvPr id="65" name="Oval 64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66" name="Oval 65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56" name="Group 55"/>
            <p:cNvGrpSpPr>
              <a:grpSpLocks noChangeAspect="1"/>
            </p:cNvGrpSpPr>
            <p:nvPr/>
          </p:nvGrpSpPr>
          <p:grpSpPr>
            <a:xfrm>
              <a:off x="3930062" y="1702128"/>
              <a:ext cx="246474" cy="234000"/>
              <a:chOff x="8067290" y="1671471"/>
              <a:chExt cx="274320" cy="260436"/>
            </a:xfrm>
          </p:grpSpPr>
          <p:sp>
            <p:nvSpPr>
              <p:cNvPr id="63" name="Oval 62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64" name="Oval 63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57" name="Group 56"/>
            <p:cNvGrpSpPr>
              <a:grpSpLocks noChangeAspect="1"/>
            </p:cNvGrpSpPr>
            <p:nvPr/>
          </p:nvGrpSpPr>
          <p:grpSpPr>
            <a:xfrm>
              <a:off x="3930062" y="1211908"/>
              <a:ext cx="246474" cy="234000"/>
              <a:chOff x="8067290" y="1671471"/>
              <a:chExt cx="274320" cy="260436"/>
            </a:xfrm>
          </p:grpSpPr>
          <p:sp>
            <p:nvSpPr>
              <p:cNvPr id="61" name="Oval 60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62" name="Oval 61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58" name="Flowchart: Summing Junction 57"/>
            <p:cNvSpPr>
              <a:spLocks noChangeAspect="1"/>
            </p:cNvSpPr>
            <p:nvPr/>
          </p:nvSpPr>
          <p:spPr>
            <a:xfrm flipV="1">
              <a:off x="2312733" y="1192908"/>
              <a:ext cx="234000" cy="2340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9" name="Flowchart: Summing Junction 58"/>
            <p:cNvSpPr>
              <a:spLocks noChangeAspect="1"/>
            </p:cNvSpPr>
            <p:nvPr/>
          </p:nvSpPr>
          <p:spPr>
            <a:xfrm flipV="1">
              <a:off x="2312733" y="1698267"/>
              <a:ext cx="234000" cy="2340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0" name="Flowchart: Summing Junction 59"/>
            <p:cNvSpPr>
              <a:spLocks noChangeAspect="1"/>
            </p:cNvSpPr>
            <p:nvPr/>
          </p:nvSpPr>
          <p:spPr>
            <a:xfrm flipV="1">
              <a:off x="2312733" y="1445587"/>
              <a:ext cx="234000" cy="2340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6634413" y="5137707"/>
            <a:ext cx="1885067" cy="772047"/>
            <a:chOff x="2306637" y="4874892"/>
            <a:chExt cx="1885067" cy="772047"/>
          </a:xfrm>
        </p:grpSpPr>
        <p:grpSp>
          <p:nvGrpSpPr>
            <p:cNvPr id="68" name="Group 67"/>
            <p:cNvGrpSpPr>
              <a:grpSpLocks noChangeAspect="1"/>
            </p:cNvGrpSpPr>
            <p:nvPr/>
          </p:nvGrpSpPr>
          <p:grpSpPr>
            <a:xfrm>
              <a:off x="3930062" y="5139002"/>
              <a:ext cx="261642" cy="248400"/>
              <a:chOff x="8067290" y="1671471"/>
              <a:chExt cx="274320" cy="260436"/>
            </a:xfrm>
          </p:grpSpPr>
          <p:sp>
            <p:nvSpPr>
              <p:cNvPr id="78" name="Oval 77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79" name="Oval 78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69" name="Group 68"/>
            <p:cNvGrpSpPr>
              <a:grpSpLocks noChangeAspect="1"/>
            </p:cNvGrpSpPr>
            <p:nvPr/>
          </p:nvGrpSpPr>
          <p:grpSpPr>
            <a:xfrm>
              <a:off x="3930062" y="5390208"/>
              <a:ext cx="261642" cy="248400"/>
              <a:chOff x="8067290" y="1671471"/>
              <a:chExt cx="274320" cy="260436"/>
            </a:xfrm>
          </p:grpSpPr>
          <p:sp>
            <p:nvSpPr>
              <p:cNvPr id="76" name="Oval 75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77" name="Oval 76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70" name="Group 69"/>
            <p:cNvGrpSpPr>
              <a:grpSpLocks noChangeAspect="1"/>
            </p:cNvGrpSpPr>
            <p:nvPr/>
          </p:nvGrpSpPr>
          <p:grpSpPr>
            <a:xfrm>
              <a:off x="3930062" y="4881700"/>
              <a:ext cx="261642" cy="248400"/>
              <a:chOff x="8067290" y="1671471"/>
              <a:chExt cx="274320" cy="260436"/>
            </a:xfrm>
          </p:grpSpPr>
          <p:sp>
            <p:nvSpPr>
              <p:cNvPr id="74" name="Oval 73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75" name="Oval 74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71" name="Flowchart: Summing Junction 70"/>
            <p:cNvSpPr>
              <a:spLocks noChangeAspect="1"/>
            </p:cNvSpPr>
            <p:nvPr/>
          </p:nvSpPr>
          <p:spPr>
            <a:xfrm flipV="1">
              <a:off x="2306637" y="4874892"/>
              <a:ext cx="248400" cy="2484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2" name="Flowchart: Summing Junction 71"/>
            <p:cNvSpPr>
              <a:spLocks noChangeAspect="1"/>
            </p:cNvSpPr>
            <p:nvPr/>
          </p:nvSpPr>
          <p:spPr>
            <a:xfrm flipV="1">
              <a:off x="2306637" y="5398539"/>
              <a:ext cx="248400" cy="2484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3" name="Flowchart: Summing Junction 72"/>
            <p:cNvSpPr>
              <a:spLocks noChangeAspect="1"/>
            </p:cNvSpPr>
            <p:nvPr/>
          </p:nvSpPr>
          <p:spPr>
            <a:xfrm flipV="1">
              <a:off x="2306637" y="5139764"/>
              <a:ext cx="248400" cy="2484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98" name="Oval 97"/>
          <p:cNvSpPr>
            <a:spLocks noChangeAspect="1"/>
          </p:cNvSpPr>
          <p:nvPr/>
        </p:nvSpPr>
        <p:spPr>
          <a:xfrm>
            <a:off x="7151831" y="3249331"/>
            <a:ext cx="831180" cy="83118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7260919" y="3358419"/>
            <a:ext cx="613004" cy="613004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00" name="Rectangle 99"/>
          <p:cNvSpPr/>
          <p:nvPr/>
        </p:nvSpPr>
        <p:spPr>
          <a:xfrm>
            <a:off x="4427091" y="0"/>
            <a:ext cx="1392857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101" name="Straight Connector 100"/>
          <p:cNvCxnSpPr>
            <a:cxnSpLocks/>
          </p:cNvCxnSpPr>
          <p:nvPr/>
        </p:nvCxnSpPr>
        <p:spPr>
          <a:xfrm>
            <a:off x="5825971" y="914400"/>
            <a:ext cx="0" cy="59436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>
            <a:off x="9144000" y="24276"/>
            <a:ext cx="0" cy="6858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664332" y="682577"/>
            <a:ext cx="414280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Aimants permanents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Electrique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CH"/>
              <a:t>Séparée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CH"/>
              <a:t>Shunt (parallèle)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CH"/>
              <a:t>Série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CH"/>
              <a:t>Compound (hyper ou hypo)</a:t>
            </a:r>
          </a:p>
          <a:p>
            <a:pPr lvl="1"/>
            <a:endParaRPr lang="fr-CH"/>
          </a:p>
        </p:txBody>
      </p:sp>
      <p:grpSp>
        <p:nvGrpSpPr>
          <p:cNvPr id="114" name="Group 113"/>
          <p:cNvGrpSpPr/>
          <p:nvPr/>
        </p:nvGrpSpPr>
        <p:grpSpPr>
          <a:xfrm>
            <a:off x="1619684" y="4175280"/>
            <a:ext cx="914506" cy="1192138"/>
            <a:chOff x="2712557" y="4043769"/>
            <a:chExt cx="914506" cy="1192138"/>
          </a:xfrm>
        </p:grpSpPr>
        <p:sp>
          <p:nvSpPr>
            <p:cNvPr id="115" name="TextBox 114"/>
            <p:cNvSpPr txBox="1"/>
            <p:nvPr/>
          </p:nvSpPr>
          <p:spPr>
            <a:xfrm>
              <a:off x="2712557" y="4522922"/>
              <a:ext cx="27122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+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cxnSp>
          <p:nvCxnSpPr>
            <p:cNvPr id="116" name="Straight Connector 115"/>
            <p:cNvCxnSpPr/>
            <p:nvPr/>
          </p:nvCxnSpPr>
          <p:spPr>
            <a:xfrm>
              <a:off x="2723565" y="4799921"/>
              <a:ext cx="831576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" name="TextBox 116"/>
            <p:cNvSpPr txBox="1"/>
            <p:nvPr/>
          </p:nvSpPr>
          <p:spPr>
            <a:xfrm>
              <a:off x="3357482" y="4524320"/>
              <a:ext cx="2359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-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grpSp>
          <p:nvGrpSpPr>
            <p:cNvPr id="118" name="Group 117"/>
            <p:cNvGrpSpPr/>
            <p:nvPr/>
          </p:nvGrpSpPr>
          <p:grpSpPr>
            <a:xfrm>
              <a:off x="2888419" y="4583897"/>
              <a:ext cx="571503" cy="432048"/>
              <a:chOff x="5769035" y="1988840"/>
              <a:chExt cx="571503" cy="432048"/>
            </a:xfrm>
          </p:grpSpPr>
          <p:sp>
            <p:nvSpPr>
              <p:cNvPr id="126" name="Rectangle 125"/>
              <p:cNvSpPr/>
              <p:nvPr/>
            </p:nvSpPr>
            <p:spPr>
              <a:xfrm>
                <a:off x="5769035" y="2150864"/>
                <a:ext cx="571503" cy="1080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127" name="Oval 126"/>
              <p:cNvSpPr/>
              <p:nvPr/>
            </p:nvSpPr>
            <p:spPr>
              <a:xfrm>
                <a:off x="5838762" y="1988840"/>
                <a:ext cx="432048" cy="43204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 u="sng">
                  <a:solidFill>
                    <a:schemeClr val="tx1"/>
                  </a:solidFill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</p:grpSp>
        <p:sp>
          <p:nvSpPr>
            <p:cNvPr id="119" name="Rectangle 118"/>
            <p:cNvSpPr/>
            <p:nvPr/>
          </p:nvSpPr>
          <p:spPr>
            <a:xfrm rot="16200000">
              <a:off x="2973010" y="4182199"/>
              <a:ext cx="400412" cy="12355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20" name="Straight Connector 119"/>
            <p:cNvCxnSpPr/>
            <p:nvPr/>
          </p:nvCxnSpPr>
          <p:spPr>
            <a:xfrm>
              <a:off x="3113724" y="4049133"/>
              <a:ext cx="441417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>
              <a:off x="3111163" y="4439890"/>
              <a:ext cx="515900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/>
            <p:cNvCxnSpPr/>
            <p:nvPr/>
          </p:nvCxnSpPr>
          <p:spPr>
            <a:xfrm>
              <a:off x="2728610" y="4799946"/>
              <a:ext cx="0" cy="432000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>
              <a:off x="3622170" y="4435930"/>
              <a:ext cx="0" cy="799977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" name="Arc 123"/>
            <p:cNvSpPr/>
            <p:nvPr/>
          </p:nvSpPr>
          <p:spPr>
            <a:xfrm rot="2700000" flipH="1">
              <a:off x="2996733" y="4653341"/>
              <a:ext cx="360040" cy="360040"/>
            </a:xfrm>
            <a:prstGeom prst="arc">
              <a:avLst/>
            </a:prstGeom>
            <a:ln w="12700">
              <a:solidFill>
                <a:schemeClr val="tx1"/>
              </a:solidFill>
              <a:headEnd type="triangle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25" name="Straight Connector 124"/>
            <p:cNvCxnSpPr/>
            <p:nvPr/>
          </p:nvCxnSpPr>
          <p:spPr>
            <a:xfrm>
              <a:off x="3548350" y="4045165"/>
              <a:ext cx="0" cy="75711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8" name="Group 127"/>
          <p:cNvGrpSpPr/>
          <p:nvPr/>
        </p:nvGrpSpPr>
        <p:grpSpPr>
          <a:xfrm>
            <a:off x="4167427" y="2519300"/>
            <a:ext cx="919703" cy="1199692"/>
            <a:chOff x="5361320" y="1651583"/>
            <a:chExt cx="919703" cy="1199692"/>
          </a:xfrm>
        </p:grpSpPr>
        <p:cxnSp>
          <p:nvCxnSpPr>
            <p:cNvPr id="129" name="Straight Connector 128"/>
            <p:cNvCxnSpPr/>
            <p:nvPr/>
          </p:nvCxnSpPr>
          <p:spPr>
            <a:xfrm>
              <a:off x="5379283" y="2406928"/>
              <a:ext cx="900000" cy="0"/>
            </a:xfrm>
            <a:prstGeom prst="line">
              <a:avLst/>
            </a:prstGeom>
            <a:ln w="12700">
              <a:solidFill>
                <a:schemeClr val="tx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" name="TextBox 129"/>
            <p:cNvSpPr txBox="1"/>
            <p:nvPr/>
          </p:nvSpPr>
          <p:spPr>
            <a:xfrm>
              <a:off x="6015223" y="2131327"/>
              <a:ext cx="2359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-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grpSp>
          <p:nvGrpSpPr>
            <p:cNvPr id="131" name="Group 130"/>
            <p:cNvGrpSpPr/>
            <p:nvPr/>
          </p:nvGrpSpPr>
          <p:grpSpPr>
            <a:xfrm>
              <a:off x="5543532" y="2190904"/>
              <a:ext cx="571503" cy="432048"/>
              <a:chOff x="5769035" y="1988840"/>
              <a:chExt cx="571503" cy="432048"/>
            </a:xfrm>
          </p:grpSpPr>
          <p:sp>
            <p:nvSpPr>
              <p:cNvPr id="139" name="Rectangle 138"/>
              <p:cNvSpPr/>
              <p:nvPr/>
            </p:nvSpPr>
            <p:spPr>
              <a:xfrm>
                <a:off x="5769035" y="2150864"/>
                <a:ext cx="571503" cy="1080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140" name="Oval 139"/>
              <p:cNvSpPr/>
              <p:nvPr/>
            </p:nvSpPr>
            <p:spPr>
              <a:xfrm>
                <a:off x="5838762" y="1988840"/>
                <a:ext cx="432048" cy="43204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 u="sng">
                  <a:solidFill>
                    <a:schemeClr val="tx1"/>
                  </a:solidFill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</p:grpSp>
        <p:sp>
          <p:nvSpPr>
            <p:cNvPr id="132" name="Rectangle 131"/>
            <p:cNvSpPr/>
            <p:nvPr/>
          </p:nvSpPr>
          <p:spPr>
            <a:xfrm rot="16200000">
              <a:off x="5637648" y="1793969"/>
              <a:ext cx="400412" cy="12355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33" name="Straight Connector 132"/>
            <p:cNvCxnSpPr/>
            <p:nvPr/>
          </p:nvCxnSpPr>
          <p:spPr>
            <a:xfrm>
              <a:off x="5776567" y="2050182"/>
              <a:ext cx="504456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flipH="1">
              <a:off x="5374791" y="1657758"/>
              <a:ext cx="516600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>
              <a:off x="5377373" y="1651583"/>
              <a:ext cx="0" cy="1199692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>
              <a:off x="6278871" y="2042053"/>
              <a:ext cx="0" cy="809222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TextBox 136"/>
            <p:cNvSpPr txBox="1"/>
            <p:nvPr/>
          </p:nvSpPr>
          <p:spPr>
            <a:xfrm>
              <a:off x="5361320" y="2129929"/>
              <a:ext cx="27122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+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38" name="Arc 137"/>
            <p:cNvSpPr/>
            <p:nvPr/>
          </p:nvSpPr>
          <p:spPr>
            <a:xfrm rot="18900000">
              <a:off x="5648671" y="2273048"/>
              <a:ext cx="360040" cy="360040"/>
            </a:xfrm>
            <a:prstGeom prst="arc">
              <a:avLst/>
            </a:prstGeom>
            <a:ln w="12700">
              <a:solidFill>
                <a:schemeClr val="tx1"/>
              </a:solidFill>
              <a:headEnd type="none"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359347" y="4096883"/>
            <a:ext cx="918116" cy="1270535"/>
            <a:chOff x="5526092" y="3856017"/>
            <a:chExt cx="918116" cy="1270535"/>
          </a:xfrm>
        </p:grpSpPr>
        <p:sp>
          <p:nvSpPr>
            <p:cNvPr id="142" name="TextBox 141"/>
            <p:cNvSpPr txBox="1"/>
            <p:nvPr/>
          </p:nvSpPr>
          <p:spPr>
            <a:xfrm>
              <a:off x="6173645" y="4418926"/>
              <a:ext cx="2359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-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cxnSp>
          <p:nvCxnSpPr>
            <p:cNvPr id="143" name="Straight Connector 142"/>
            <p:cNvCxnSpPr/>
            <p:nvPr/>
          </p:nvCxnSpPr>
          <p:spPr>
            <a:xfrm>
              <a:off x="5545256" y="4694527"/>
              <a:ext cx="824553" cy="1398"/>
            </a:xfrm>
            <a:prstGeom prst="line">
              <a:avLst/>
            </a:prstGeom>
            <a:ln w="12700">
              <a:solidFill>
                <a:schemeClr val="tx1"/>
              </a:solidFill>
              <a:headEnd type="oval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4" name="Group 143"/>
            <p:cNvGrpSpPr/>
            <p:nvPr/>
          </p:nvGrpSpPr>
          <p:grpSpPr>
            <a:xfrm>
              <a:off x="5701954" y="4478503"/>
              <a:ext cx="571503" cy="432048"/>
              <a:chOff x="5769035" y="1988840"/>
              <a:chExt cx="571503" cy="432048"/>
            </a:xfrm>
          </p:grpSpPr>
          <p:sp>
            <p:nvSpPr>
              <p:cNvPr id="156" name="Rectangle 155"/>
              <p:cNvSpPr/>
              <p:nvPr/>
            </p:nvSpPr>
            <p:spPr>
              <a:xfrm>
                <a:off x="5769035" y="2150864"/>
                <a:ext cx="571503" cy="1080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157" name="Oval 156"/>
              <p:cNvSpPr/>
              <p:nvPr/>
            </p:nvSpPr>
            <p:spPr>
              <a:xfrm>
                <a:off x="5838762" y="1988840"/>
                <a:ext cx="432048" cy="43204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 u="sng">
                  <a:solidFill>
                    <a:schemeClr val="tx1"/>
                  </a:solidFill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</p:grpSp>
        <p:sp>
          <p:nvSpPr>
            <p:cNvPr id="145" name="Rectangle 144"/>
            <p:cNvSpPr/>
            <p:nvPr/>
          </p:nvSpPr>
          <p:spPr>
            <a:xfrm rot="16200000">
              <a:off x="5889075" y="4182187"/>
              <a:ext cx="205200" cy="108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46" name="Straight Connector 145"/>
            <p:cNvCxnSpPr/>
            <p:nvPr/>
          </p:nvCxnSpPr>
          <p:spPr>
            <a:xfrm>
              <a:off x="5939752" y="4056055"/>
              <a:ext cx="504456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/>
            <p:cNvCxnSpPr/>
            <p:nvPr/>
          </p:nvCxnSpPr>
          <p:spPr>
            <a:xfrm flipH="1">
              <a:off x="5538302" y="3860102"/>
              <a:ext cx="506421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/>
            <p:cNvCxnSpPr/>
            <p:nvPr/>
          </p:nvCxnSpPr>
          <p:spPr>
            <a:xfrm>
              <a:off x="5542145" y="3856017"/>
              <a:ext cx="0" cy="1270535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/>
            <p:cNvCxnSpPr/>
            <p:nvPr/>
          </p:nvCxnSpPr>
          <p:spPr>
            <a:xfrm>
              <a:off x="6440468" y="4056055"/>
              <a:ext cx="0" cy="1070497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0" name="TextBox 149"/>
            <p:cNvSpPr txBox="1"/>
            <p:nvPr/>
          </p:nvSpPr>
          <p:spPr>
            <a:xfrm>
              <a:off x="5526092" y="4417528"/>
              <a:ext cx="27122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+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51" name="Arc 150"/>
            <p:cNvSpPr/>
            <p:nvPr/>
          </p:nvSpPr>
          <p:spPr>
            <a:xfrm rot="18900000">
              <a:off x="5808681" y="4560647"/>
              <a:ext cx="360040" cy="360040"/>
            </a:xfrm>
            <a:prstGeom prst="arc">
              <a:avLst/>
            </a:prstGeom>
            <a:ln w="12700">
              <a:solidFill>
                <a:schemeClr val="tx1"/>
              </a:solidFill>
              <a:headEnd type="none"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52" name="Straight Connector 151"/>
            <p:cNvCxnSpPr/>
            <p:nvPr/>
          </p:nvCxnSpPr>
          <p:spPr>
            <a:xfrm>
              <a:off x="5939944" y="4136841"/>
              <a:ext cx="430933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6366639" y="4133111"/>
              <a:ext cx="0" cy="568523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" name="Rectangle 153"/>
            <p:cNvSpPr/>
            <p:nvPr/>
          </p:nvSpPr>
          <p:spPr>
            <a:xfrm rot="16200000">
              <a:off x="5891344" y="3904618"/>
              <a:ext cx="205200" cy="108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55" name="Straight Connector 154"/>
            <p:cNvCxnSpPr/>
            <p:nvPr/>
          </p:nvCxnSpPr>
          <p:spPr>
            <a:xfrm>
              <a:off x="5940267" y="4334268"/>
              <a:ext cx="500119" cy="0"/>
            </a:xfrm>
            <a:prstGeom prst="line">
              <a:avLst/>
            </a:prstGeom>
            <a:ln w="12700">
              <a:solidFill>
                <a:schemeClr val="tx1"/>
              </a:solidFill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8" name="Group 157"/>
          <p:cNvGrpSpPr/>
          <p:nvPr/>
        </p:nvGrpSpPr>
        <p:grpSpPr>
          <a:xfrm>
            <a:off x="818106" y="2530815"/>
            <a:ext cx="911613" cy="1188177"/>
            <a:chOff x="2414036" y="1075286"/>
            <a:chExt cx="911613" cy="1188177"/>
          </a:xfrm>
        </p:grpSpPr>
        <p:cxnSp>
          <p:nvCxnSpPr>
            <p:cNvPr id="159" name="Straight Connector 158"/>
            <p:cNvCxnSpPr/>
            <p:nvPr/>
          </p:nvCxnSpPr>
          <p:spPr>
            <a:xfrm>
              <a:off x="2425649" y="1831438"/>
              <a:ext cx="900000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0" name="TextBox 159"/>
            <p:cNvSpPr txBox="1"/>
            <p:nvPr/>
          </p:nvSpPr>
          <p:spPr>
            <a:xfrm>
              <a:off x="3061589" y="1555837"/>
              <a:ext cx="2359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-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grpSp>
          <p:nvGrpSpPr>
            <p:cNvPr id="161" name="Group 160"/>
            <p:cNvGrpSpPr/>
            <p:nvPr/>
          </p:nvGrpSpPr>
          <p:grpSpPr>
            <a:xfrm>
              <a:off x="2589898" y="1615414"/>
              <a:ext cx="571503" cy="432048"/>
              <a:chOff x="5769035" y="1988840"/>
              <a:chExt cx="571503" cy="432048"/>
            </a:xfrm>
          </p:grpSpPr>
          <p:sp>
            <p:nvSpPr>
              <p:cNvPr id="168" name="Rectangle 167"/>
              <p:cNvSpPr/>
              <p:nvPr/>
            </p:nvSpPr>
            <p:spPr>
              <a:xfrm>
                <a:off x="5769035" y="2150864"/>
                <a:ext cx="571503" cy="1080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169" name="Oval 168"/>
              <p:cNvSpPr/>
              <p:nvPr/>
            </p:nvSpPr>
            <p:spPr>
              <a:xfrm>
                <a:off x="5838762" y="1988840"/>
                <a:ext cx="432048" cy="43204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 u="sng">
                  <a:solidFill>
                    <a:schemeClr val="tx1"/>
                  </a:solidFill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</p:grpSp>
        <p:sp>
          <p:nvSpPr>
            <p:cNvPr id="162" name="Rectangle 161"/>
            <p:cNvSpPr/>
            <p:nvPr/>
          </p:nvSpPr>
          <p:spPr>
            <a:xfrm rot="16200000">
              <a:off x="2687189" y="1213716"/>
              <a:ext cx="400412" cy="12355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63" name="Straight Connector 162"/>
            <p:cNvCxnSpPr/>
            <p:nvPr/>
          </p:nvCxnSpPr>
          <p:spPr>
            <a:xfrm>
              <a:off x="2430089" y="1831463"/>
              <a:ext cx="0" cy="432000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/>
            <p:cNvCxnSpPr/>
            <p:nvPr/>
          </p:nvCxnSpPr>
          <p:spPr>
            <a:xfrm>
              <a:off x="3323649" y="1831463"/>
              <a:ext cx="0" cy="432000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5" name="TextBox 164"/>
            <p:cNvSpPr txBox="1"/>
            <p:nvPr/>
          </p:nvSpPr>
          <p:spPr>
            <a:xfrm>
              <a:off x="2414036" y="1554439"/>
              <a:ext cx="27122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+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66" name="Arc 165"/>
            <p:cNvSpPr/>
            <p:nvPr/>
          </p:nvSpPr>
          <p:spPr>
            <a:xfrm rot="18900000">
              <a:off x="2695037" y="1697558"/>
              <a:ext cx="360040" cy="360040"/>
            </a:xfrm>
            <a:prstGeom prst="arc">
              <a:avLst/>
            </a:prstGeom>
            <a:ln w="12700">
              <a:solidFill>
                <a:schemeClr val="tx1"/>
              </a:solidFill>
              <a:headEnd type="none"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sp>
          <p:nvSpPr>
            <p:cNvPr id="167" name="Rectangle 166"/>
            <p:cNvSpPr/>
            <p:nvPr/>
          </p:nvSpPr>
          <p:spPr>
            <a:xfrm rot="16200000">
              <a:off x="2785861" y="1122811"/>
              <a:ext cx="207337" cy="12355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</p:grpSp>
      <p:grpSp>
        <p:nvGrpSpPr>
          <p:cNvPr id="170" name="Group 169"/>
          <p:cNvGrpSpPr/>
          <p:nvPr/>
        </p:nvGrpSpPr>
        <p:grpSpPr>
          <a:xfrm>
            <a:off x="2424155" y="2375676"/>
            <a:ext cx="1045227" cy="1343316"/>
            <a:chOff x="3111119" y="3168693"/>
            <a:chExt cx="1045227" cy="1343316"/>
          </a:xfrm>
        </p:grpSpPr>
        <p:cxnSp>
          <p:nvCxnSpPr>
            <p:cNvPr id="171" name="Straight Connector 170"/>
            <p:cNvCxnSpPr/>
            <p:nvPr/>
          </p:nvCxnSpPr>
          <p:spPr>
            <a:xfrm>
              <a:off x="3122732" y="4079984"/>
              <a:ext cx="900000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2" name="TextBox 171"/>
            <p:cNvSpPr txBox="1"/>
            <p:nvPr/>
          </p:nvSpPr>
          <p:spPr>
            <a:xfrm>
              <a:off x="3758672" y="3804383"/>
              <a:ext cx="2359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-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grpSp>
          <p:nvGrpSpPr>
            <p:cNvPr id="173" name="Group 172"/>
            <p:cNvGrpSpPr/>
            <p:nvPr/>
          </p:nvGrpSpPr>
          <p:grpSpPr>
            <a:xfrm>
              <a:off x="3286981" y="3863960"/>
              <a:ext cx="571503" cy="432048"/>
              <a:chOff x="5769035" y="1988840"/>
              <a:chExt cx="571503" cy="432048"/>
            </a:xfrm>
          </p:grpSpPr>
          <p:sp>
            <p:nvSpPr>
              <p:cNvPr id="183" name="Rectangle 182"/>
              <p:cNvSpPr/>
              <p:nvPr/>
            </p:nvSpPr>
            <p:spPr>
              <a:xfrm>
                <a:off x="5769035" y="2150864"/>
                <a:ext cx="571503" cy="1080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184" name="Oval 183"/>
              <p:cNvSpPr/>
              <p:nvPr/>
            </p:nvSpPr>
            <p:spPr>
              <a:xfrm>
                <a:off x="5838762" y="1988840"/>
                <a:ext cx="432048" cy="43204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 u="sng">
                  <a:solidFill>
                    <a:schemeClr val="tx1"/>
                  </a:solidFill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</p:grpSp>
        <p:sp>
          <p:nvSpPr>
            <p:cNvPr id="174" name="Rectangle 173"/>
            <p:cNvSpPr/>
            <p:nvPr/>
          </p:nvSpPr>
          <p:spPr>
            <a:xfrm rot="16200000">
              <a:off x="3384272" y="3462262"/>
              <a:ext cx="400412" cy="12355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75" name="Straight Connector 174"/>
            <p:cNvCxnSpPr/>
            <p:nvPr/>
          </p:nvCxnSpPr>
          <p:spPr>
            <a:xfrm>
              <a:off x="3524986" y="3322846"/>
              <a:ext cx="384872" cy="0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/>
            <p:cNvCxnSpPr/>
            <p:nvPr/>
          </p:nvCxnSpPr>
          <p:spPr>
            <a:xfrm>
              <a:off x="3525561" y="3716778"/>
              <a:ext cx="385200" cy="0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>
              <a:off x="3127172" y="4080009"/>
              <a:ext cx="0" cy="432000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>
              <a:off x="4020732" y="4080009"/>
              <a:ext cx="0" cy="432000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9" name="TextBox 178"/>
            <p:cNvSpPr txBox="1"/>
            <p:nvPr/>
          </p:nvSpPr>
          <p:spPr>
            <a:xfrm>
              <a:off x="3111119" y="3802985"/>
              <a:ext cx="27122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+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80" name="Arc 179"/>
            <p:cNvSpPr/>
            <p:nvPr/>
          </p:nvSpPr>
          <p:spPr>
            <a:xfrm rot="18900000">
              <a:off x="3392120" y="3946104"/>
              <a:ext cx="360040" cy="360040"/>
            </a:xfrm>
            <a:prstGeom prst="arc">
              <a:avLst/>
            </a:prstGeom>
            <a:ln w="12700">
              <a:solidFill>
                <a:schemeClr val="tx1"/>
              </a:solidFill>
              <a:headEnd type="none"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sp>
          <p:nvSpPr>
            <p:cNvPr id="181" name="TextBox 180"/>
            <p:cNvSpPr txBox="1"/>
            <p:nvPr/>
          </p:nvSpPr>
          <p:spPr>
            <a:xfrm>
              <a:off x="3885118" y="3168693"/>
              <a:ext cx="27122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+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82" name="TextBox 181"/>
            <p:cNvSpPr txBox="1"/>
            <p:nvPr/>
          </p:nvSpPr>
          <p:spPr>
            <a:xfrm>
              <a:off x="3899791" y="3570683"/>
              <a:ext cx="2359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-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185" name="TextBox 184"/>
          <p:cNvSpPr txBox="1"/>
          <p:nvPr/>
        </p:nvSpPr>
        <p:spPr>
          <a:xfrm>
            <a:off x="665197" y="3725015"/>
            <a:ext cx="1225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aimants</a:t>
            </a:r>
          </a:p>
        </p:txBody>
      </p:sp>
      <p:sp>
        <p:nvSpPr>
          <p:cNvPr id="186" name="TextBox 185"/>
          <p:cNvSpPr txBox="1"/>
          <p:nvPr/>
        </p:nvSpPr>
        <p:spPr>
          <a:xfrm>
            <a:off x="2273363" y="3725015"/>
            <a:ext cx="1225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séparée</a:t>
            </a:r>
          </a:p>
        </p:txBody>
      </p:sp>
      <p:sp>
        <p:nvSpPr>
          <p:cNvPr id="187" name="TextBox 186"/>
          <p:cNvSpPr txBox="1"/>
          <p:nvPr/>
        </p:nvSpPr>
        <p:spPr>
          <a:xfrm>
            <a:off x="4014340" y="3725015"/>
            <a:ext cx="1225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shunt</a:t>
            </a:r>
          </a:p>
        </p:txBody>
      </p:sp>
      <p:sp>
        <p:nvSpPr>
          <p:cNvPr id="188" name="TextBox 187"/>
          <p:cNvSpPr txBox="1"/>
          <p:nvPr/>
        </p:nvSpPr>
        <p:spPr>
          <a:xfrm>
            <a:off x="1471890" y="5374381"/>
            <a:ext cx="1225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série</a:t>
            </a:r>
          </a:p>
        </p:txBody>
      </p:sp>
      <p:sp>
        <p:nvSpPr>
          <p:cNvPr id="189" name="TextBox 188"/>
          <p:cNvSpPr txBox="1"/>
          <p:nvPr/>
        </p:nvSpPr>
        <p:spPr>
          <a:xfrm>
            <a:off x="3131547" y="5366888"/>
            <a:ext cx="1388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compound</a:t>
            </a:r>
          </a:p>
        </p:txBody>
      </p:sp>
      <p:sp>
        <p:nvSpPr>
          <p:cNvPr id="191" name="Rectangle 190"/>
          <p:cNvSpPr/>
          <p:nvPr/>
        </p:nvSpPr>
        <p:spPr>
          <a:xfrm>
            <a:off x="6907039" y="83211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192" name="Rectangle 191"/>
          <p:cNvSpPr/>
          <p:nvPr/>
        </p:nvSpPr>
        <p:spPr>
          <a:xfrm>
            <a:off x="6907019" y="489357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3B087C-184E-4DD6-AEED-00F4BA314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16</a:t>
            </a:fld>
            <a:endParaRPr lang="fr-CH"/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Différents types d'excitation</a:t>
            </a:r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49EC4ADA-BCB8-46FA-9F66-8372525FF3AF}"/>
              </a:ext>
            </a:extLst>
          </p:cNvPr>
          <p:cNvSpPr txBox="1"/>
          <p:nvPr/>
        </p:nvSpPr>
        <p:spPr>
          <a:xfrm>
            <a:off x="2685146" y="6070692"/>
            <a:ext cx="15153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régime permanent</a:t>
            </a:r>
          </a:p>
        </p:txBody>
      </p:sp>
      <p:graphicFrame>
        <p:nvGraphicFramePr>
          <p:cNvPr id="193" name="Object 192">
            <a:extLst>
              <a:ext uri="{FF2B5EF4-FFF2-40B4-BE49-F238E27FC236}">
                <a16:creationId xmlns:a16="http://schemas.microsoft.com/office/drawing/2014/main" id="{0EF4D864-1FEF-4AA5-9FCA-9E2AA17857A3}"/>
              </a:ext>
            </a:extLst>
          </p:cNvPr>
          <p:cNvGraphicFramePr>
            <a:graphicFrameLocks/>
          </p:cNvGraphicFramePr>
          <p:nvPr/>
        </p:nvGraphicFramePr>
        <p:xfrm>
          <a:off x="248546" y="6029438"/>
          <a:ext cx="22479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" name="Equation" r:id="rId3" imgW="2247840" imgH="736560" progId="Equation.DSMT4">
                  <p:embed/>
                </p:oleObj>
              </mc:Choice>
              <mc:Fallback>
                <p:oleObj name="Equation" r:id="rId3" imgW="2247840" imgH="736560" progId="Equation.DSMT4">
                  <p:embed/>
                  <p:pic>
                    <p:nvPicPr>
                      <p:cNvPr id="193" name="Object 192">
                        <a:extLst>
                          <a:ext uri="{FF2B5EF4-FFF2-40B4-BE49-F238E27FC236}">
                            <a16:creationId xmlns:a16="http://schemas.microsoft.com/office/drawing/2014/main" id="{0EF4D864-1FEF-4AA5-9FCA-9E2AA17857A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546" y="6029438"/>
                        <a:ext cx="22479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" name="Line 29">
            <a:extLst>
              <a:ext uri="{FF2B5EF4-FFF2-40B4-BE49-F238E27FC236}">
                <a16:creationId xmlns:a16="http://schemas.microsoft.com/office/drawing/2014/main" id="{2CFE7583-E324-475C-AF7D-A5B2C2D1DE1A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616918" y="6408887"/>
            <a:ext cx="1607659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195" name="Object 194">
            <a:extLst>
              <a:ext uri="{FF2B5EF4-FFF2-40B4-BE49-F238E27FC236}">
                <a16:creationId xmlns:a16="http://schemas.microsoft.com/office/drawing/2014/main" id="{ADCEDD31-A701-4EF6-8868-57537F42C137}"/>
              </a:ext>
            </a:extLst>
          </p:cNvPr>
          <p:cNvGraphicFramePr>
            <a:graphicFrameLocks/>
          </p:cNvGraphicFramePr>
          <p:nvPr/>
        </p:nvGraphicFramePr>
        <p:xfrm>
          <a:off x="4360171" y="6228559"/>
          <a:ext cx="1282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9" name="Equation" r:id="rId5" imgW="1282680" imgH="380880" progId="Equation.DSMT4">
                  <p:embed/>
                </p:oleObj>
              </mc:Choice>
              <mc:Fallback>
                <p:oleObj name="Equation" r:id="rId5" imgW="1282680" imgH="380880" progId="Equation.DSMT4">
                  <p:embed/>
                  <p:pic>
                    <p:nvPicPr>
                      <p:cNvPr id="195" name="Object 194">
                        <a:extLst>
                          <a:ext uri="{FF2B5EF4-FFF2-40B4-BE49-F238E27FC236}">
                            <a16:creationId xmlns:a16="http://schemas.microsoft.com/office/drawing/2014/main" id="{ADCEDD31-A701-4EF6-8868-57537F42C13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0171" y="6228559"/>
                        <a:ext cx="12827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6" name="TextBox 195">
            <a:extLst>
              <a:ext uri="{FF2B5EF4-FFF2-40B4-BE49-F238E27FC236}">
                <a16:creationId xmlns:a16="http://schemas.microsoft.com/office/drawing/2014/main" id="{2F19E717-9148-4BF9-83F0-1F394D1EA0E7}"/>
              </a:ext>
            </a:extLst>
          </p:cNvPr>
          <p:cNvSpPr txBox="1"/>
          <p:nvPr/>
        </p:nvSpPr>
        <p:spPr>
          <a:xfrm>
            <a:off x="0" y="5724161"/>
            <a:ext cx="23274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/>
              <a:t>Pour l'excitation :</a:t>
            </a:r>
          </a:p>
        </p:txBody>
      </p:sp>
    </p:spTree>
    <p:extLst>
      <p:ext uri="{BB962C8B-B14F-4D97-AF65-F5344CB8AC3E}">
        <p14:creationId xmlns:p14="http://schemas.microsoft.com/office/powerpoint/2010/main" val="113239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85" grpId="0" uiExpand="1"/>
      <p:bldP spid="186" grpId="0" uiExpand="1"/>
      <p:bldP spid="187" grpId="0" uiExpand="1"/>
      <p:bldP spid="188" grpId="0" uiExpand="1"/>
      <p:bldP spid="189" grpId="0"/>
      <p:bldP spid="190" grpId="0"/>
      <p:bldP spid="194" grpId="0" animBg="1"/>
      <p:bldP spid="19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Object 15"/>
          <p:cNvGraphicFramePr>
            <a:graphicFrameLocks/>
          </p:cNvGraphicFramePr>
          <p:nvPr/>
        </p:nvGraphicFramePr>
        <p:xfrm>
          <a:off x="1644559" y="2096729"/>
          <a:ext cx="8382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0" name="Equation" r:id="rId3" imgW="838080" imgH="685800" progId="Equation.DSMT4">
                  <p:embed/>
                </p:oleObj>
              </mc:Choice>
              <mc:Fallback>
                <p:oleObj name="Equation" r:id="rId3" imgW="838080" imgH="685800" progId="Equation.DSMT4">
                  <p:embed/>
                  <p:pic>
                    <p:nvPicPr>
                      <p:cNvPr id="16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4559" y="2096729"/>
                        <a:ext cx="838200" cy="685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/>
          </p:cNvGraphicFramePr>
          <p:nvPr/>
        </p:nvGraphicFramePr>
        <p:xfrm>
          <a:off x="2564036" y="2096729"/>
          <a:ext cx="7874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1" name="Equation" r:id="rId5" imgW="787320" imgH="685800" progId="Equation.DSMT4">
                  <p:embed/>
                </p:oleObj>
              </mc:Choice>
              <mc:Fallback>
                <p:oleObj name="Equation" r:id="rId5" imgW="787320" imgH="685800" progId="Equation.DSMT4">
                  <p:embed/>
                  <p:pic>
                    <p:nvPicPr>
                      <p:cNvPr id="19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4036" y="2096729"/>
                        <a:ext cx="787400" cy="685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 flipV="1">
            <a:off x="6845423" y="1786356"/>
            <a:ext cx="237147" cy="1057275"/>
          </a:xfrm>
          <a:prstGeom prst="rect">
            <a:avLst/>
          </a:prstGeom>
          <a:gradFill>
            <a:gsLst>
              <a:gs pos="0">
                <a:srgbClr val="0070C0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>
                <a:solidFill>
                  <a:schemeClr val="tx1"/>
                </a:solidFill>
              </a:rPr>
              <a:t>S</a:t>
            </a:r>
          </a:p>
          <a:p>
            <a:pPr algn="ctr"/>
            <a:endParaRPr lang="fr-CH" sz="3200">
              <a:solidFill>
                <a:schemeClr val="tx1"/>
              </a:solidFill>
            </a:endParaRPr>
          </a:p>
          <a:p>
            <a:pPr algn="ctr"/>
            <a:r>
              <a:rPr lang="fr-CH">
                <a:solidFill>
                  <a:schemeClr val="tx1"/>
                </a:solidFill>
              </a:rPr>
              <a:t>N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2066334" y="2617861"/>
            <a:ext cx="0" cy="41400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itle 1"/>
          <p:cNvSpPr txBox="1">
            <a:spLocks/>
          </p:cNvSpPr>
          <p:nvPr/>
        </p:nvSpPr>
        <p:spPr>
          <a:xfrm>
            <a:off x="133208" y="3031962"/>
            <a:ext cx="2466811" cy="5909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1800">
                <a:latin typeface="+mn-lt"/>
              </a:rPr>
              <a:t>Tension induite de</a:t>
            </a:r>
            <a:br>
              <a:rPr lang="fr-CH" sz="1800">
                <a:latin typeface="+mn-lt"/>
              </a:rPr>
            </a:br>
            <a:r>
              <a:rPr lang="fr-CH" sz="1800">
                <a:latin typeface="+mn-lt"/>
              </a:rPr>
              <a:t>transformation</a:t>
            </a: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2751026" y="3030341"/>
            <a:ext cx="2012481" cy="58576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1800">
                <a:latin typeface="+mn-lt"/>
              </a:rPr>
              <a:t>Tension induite</a:t>
            </a:r>
            <a:br>
              <a:rPr lang="fr-CH" sz="1800">
                <a:latin typeface="+mn-lt"/>
              </a:rPr>
            </a:br>
            <a:r>
              <a:rPr lang="fr-CH" sz="1800">
                <a:latin typeface="+mn-lt"/>
              </a:rPr>
              <a:t>de mouvement</a:t>
            </a:r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2951267" y="2617861"/>
            <a:ext cx="0" cy="41248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/>
          <p:cNvSpPr>
            <a:spLocks noChangeAspect="1"/>
          </p:cNvSpPr>
          <p:nvPr/>
        </p:nvSpPr>
        <p:spPr>
          <a:xfrm>
            <a:off x="5270579" y="3159967"/>
            <a:ext cx="3390055" cy="339005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40" name="Straight Connector 39"/>
          <p:cNvCxnSpPr/>
          <p:nvPr/>
        </p:nvCxnSpPr>
        <p:spPr>
          <a:xfrm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9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rot="18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rot="27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rot="3600000">
            <a:off x="6965607" y="3159969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rot="45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rot="5400000">
            <a:off x="6965607" y="3159969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rot="63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rot="72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rot="81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rot="90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rot="99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5888146" y="3777534"/>
            <a:ext cx="2154923" cy="2154923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6" name="Donut 55"/>
          <p:cNvSpPr/>
          <p:nvPr/>
        </p:nvSpPr>
        <p:spPr>
          <a:xfrm>
            <a:off x="5067176" y="2956564"/>
            <a:ext cx="3796862" cy="3796862"/>
          </a:xfrm>
          <a:prstGeom prst="donut">
            <a:avLst>
              <a:gd name="adj" fmla="val 14036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5849433" y="3738821"/>
            <a:ext cx="2232348" cy="2232348"/>
            <a:chOff x="4075538" y="3410346"/>
            <a:chExt cx="1270800" cy="1270800"/>
          </a:xfrm>
        </p:grpSpPr>
        <p:cxnSp>
          <p:nvCxnSpPr>
            <p:cNvPr id="59" name="Straight Connector 58"/>
            <p:cNvCxnSpPr/>
            <p:nvPr/>
          </p:nvCxnSpPr>
          <p:spPr>
            <a:xfrm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9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8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27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36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45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63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72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81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9000000">
              <a:off x="4710939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99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Oval 57"/>
          <p:cNvSpPr>
            <a:spLocks noChangeAspect="1"/>
          </p:cNvSpPr>
          <p:nvPr/>
        </p:nvSpPr>
        <p:spPr>
          <a:xfrm>
            <a:off x="5067176" y="2956564"/>
            <a:ext cx="3796862" cy="3796862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71" name="Group 70"/>
          <p:cNvGrpSpPr/>
          <p:nvPr/>
        </p:nvGrpSpPr>
        <p:grpSpPr>
          <a:xfrm>
            <a:off x="6004551" y="3893939"/>
            <a:ext cx="1922112" cy="1922112"/>
            <a:chOff x="6036454" y="3893939"/>
            <a:chExt cx="1922112" cy="1922112"/>
          </a:xfrm>
        </p:grpSpPr>
        <p:grpSp>
          <p:nvGrpSpPr>
            <p:cNvPr id="72" name="Group 71"/>
            <p:cNvGrpSpPr/>
            <p:nvPr/>
          </p:nvGrpSpPr>
          <p:grpSpPr>
            <a:xfrm>
              <a:off x="6036454" y="3893939"/>
              <a:ext cx="1922112" cy="1922112"/>
              <a:chOff x="2511160" y="4768238"/>
              <a:chExt cx="1020574" cy="1020574"/>
            </a:xfrm>
          </p:grpSpPr>
          <p:sp>
            <p:nvSpPr>
              <p:cNvPr id="77" name="Freeform 76"/>
              <p:cNvSpPr/>
              <p:nvPr/>
            </p:nvSpPr>
            <p:spPr>
              <a:xfrm>
                <a:off x="2511160" y="4768238"/>
                <a:ext cx="1020574" cy="1020574"/>
              </a:xfrm>
              <a:custGeom>
                <a:avLst/>
                <a:gdLst>
                  <a:gd name="connsiteX0" fmla="*/ 510287 w 1020574"/>
                  <a:gd name="connsiteY0" fmla="*/ 0 h 1020574"/>
                  <a:gd name="connsiteX1" fmla="*/ 708914 w 1020574"/>
                  <a:gd name="connsiteY1" fmla="*/ 40101 h 1020574"/>
                  <a:gd name="connsiteX2" fmla="*/ 722371 w 1020574"/>
                  <a:gd name="connsiteY2" fmla="*/ 47405 h 1020574"/>
                  <a:gd name="connsiteX3" fmla="*/ 722371 w 1020574"/>
                  <a:gd name="connsiteY3" fmla="*/ 213395 h 1020574"/>
                  <a:gd name="connsiteX4" fmla="*/ 646623 w 1020574"/>
                  <a:gd name="connsiteY4" fmla="*/ 289143 h 1020574"/>
                  <a:gd name="connsiteX5" fmla="*/ 730646 w 1020574"/>
                  <a:gd name="connsiteY5" fmla="*/ 373167 h 1020574"/>
                  <a:gd name="connsiteX6" fmla="*/ 806396 w 1020574"/>
                  <a:gd name="connsiteY6" fmla="*/ 297417 h 1020574"/>
                  <a:gd name="connsiteX7" fmla="*/ 972742 w 1020574"/>
                  <a:gd name="connsiteY7" fmla="*/ 297417 h 1020574"/>
                  <a:gd name="connsiteX8" fmla="*/ 980473 w 1020574"/>
                  <a:gd name="connsiteY8" fmla="*/ 311660 h 1020574"/>
                  <a:gd name="connsiteX9" fmla="*/ 1020574 w 1020574"/>
                  <a:gd name="connsiteY9" fmla="*/ 510287 h 1020574"/>
                  <a:gd name="connsiteX10" fmla="*/ 980473 w 1020574"/>
                  <a:gd name="connsiteY10" fmla="*/ 708914 h 1020574"/>
                  <a:gd name="connsiteX11" fmla="*/ 972743 w 1020574"/>
                  <a:gd name="connsiteY11" fmla="*/ 723155 h 1020574"/>
                  <a:gd name="connsiteX12" fmla="*/ 806393 w 1020574"/>
                  <a:gd name="connsiteY12" fmla="*/ 723155 h 1020574"/>
                  <a:gd name="connsiteX13" fmla="*/ 730645 w 1020574"/>
                  <a:gd name="connsiteY13" fmla="*/ 647407 h 1020574"/>
                  <a:gd name="connsiteX14" fmla="*/ 646621 w 1020574"/>
                  <a:gd name="connsiteY14" fmla="*/ 731430 h 1020574"/>
                  <a:gd name="connsiteX15" fmla="*/ 722371 w 1020574"/>
                  <a:gd name="connsiteY15" fmla="*/ 807180 h 1020574"/>
                  <a:gd name="connsiteX16" fmla="*/ 722371 w 1020574"/>
                  <a:gd name="connsiteY16" fmla="*/ 973169 h 1020574"/>
                  <a:gd name="connsiteX17" fmla="*/ 708914 w 1020574"/>
                  <a:gd name="connsiteY17" fmla="*/ 980473 h 1020574"/>
                  <a:gd name="connsiteX18" fmla="*/ 510287 w 1020574"/>
                  <a:gd name="connsiteY18" fmla="*/ 1020574 h 1020574"/>
                  <a:gd name="connsiteX19" fmla="*/ 311660 w 1020574"/>
                  <a:gd name="connsiteY19" fmla="*/ 980473 h 1020574"/>
                  <a:gd name="connsiteX20" fmla="*/ 298203 w 1020574"/>
                  <a:gd name="connsiteY20" fmla="*/ 973169 h 1020574"/>
                  <a:gd name="connsiteX21" fmla="*/ 298203 w 1020574"/>
                  <a:gd name="connsiteY21" fmla="*/ 807176 h 1020574"/>
                  <a:gd name="connsiteX22" fmla="*/ 373951 w 1020574"/>
                  <a:gd name="connsiteY22" fmla="*/ 731428 h 1020574"/>
                  <a:gd name="connsiteX23" fmla="*/ 289928 w 1020574"/>
                  <a:gd name="connsiteY23" fmla="*/ 647404 h 1020574"/>
                  <a:gd name="connsiteX24" fmla="*/ 214178 w 1020574"/>
                  <a:gd name="connsiteY24" fmla="*/ 723154 h 1020574"/>
                  <a:gd name="connsiteX25" fmla="*/ 47830 w 1020574"/>
                  <a:gd name="connsiteY25" fmla="*/ 723154 h 1020574"/>
                  <a:gd name="connsiteX26" fmla="*/ 40101 w 1020574"/>
                  <a:gd name="connsiteY26" fmla="*/ 708914 h 1020574"/>
                  <a:gd name="connsiteX27" fmla="*/ 0 w 1020574"/>
                  <a:gd name="connsiteY27" fmla="*/ 510287 h 1020574"/>
                  <a:gd name="connsiteX28" fmla="*/ 40101 w 1020574"/>
                  <a:gd name="connsiteY28" fmla="*/ 311660 h 1020574"/>
                  <a:gd name="connsiteX29" fmla="*/ 47832 w 1020574"/>
                  <a:gd name="connsiteY29" fmla="*/ 297417 h 1020574"/>
                  <a:gd name="connsiteX30" fmla="*/ 214180 w 1020574"/>
                  <a:gd name="connsiteY30" fmla="*/ 297417 h 1020574"/>
                  <a:gd name="connsiteX31" fmla="*/ 289928 w 1020574"/>
                  <a:gd name="connsiteY31" fmla="*/ 373165 h 1020574"/>
                  <a:gd name="connsiteX32" fmla="*/ 373952 w 1020574"/>
                  <a:gd name="connsiteY32" fmla="*/ 289142 h 1020574"/>
                  <a:gd name="connsiteX33" fmla="*/ 298202 w 1020574"/>
                  <a:gd name="connsiteY33" fmla="*/ 213392 h 1020574"/>
                  <a:gd name="connsiteX34" fmla="*/ 298202 w 1020574"/>
                  <a:gd name="connsiteY34" fmla="*/ 47406 h 1020574"/>
                  <a:gd name="connsiteX35" fmla="*/ 311660 w 1020574"/>
                  <a:gd name="connsiteY35" fmla="*/ 40101 h 1020574"/>
                  <a:gd name="connsiteX36" fmla="*/ 510287 w 1020574"/>
                  <a:gd name="connsiteY36" fmla="*/ 0 h 1020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1020574" h="1020574">
                    <a:moveTo>
                      <a:pt x="510287" y="0"/>
                    </a:moveTo>
                    <a:cubicBezTo>
                      <a:pt x="580743" y="0"/>
                      <a:pt x="647864" y="14279"/>
                      <a:pt x="708914" y="40101"/>
                    </a:cubicBezTo>
                    <a:lnTo>
                      <a:pt x="722371" y="47405"/>
                    </a:lnTo>
                    <a:lnTo>
                      <a:pt x="722371" y="213395"/>
                    </a:lnTo>
                    <a:lnTo>
                      <a:pt x="646623" y="289143"/>
                    </a:lnTo>
                    <a:lnTo>
                      <a:pt x="730646" y="373167"/>
                    </a:lnTo>
                    <a:lnTo>
                      <a:pt x="806396" y="297417"/>
                    </a:lnTo>
                    <a:lnTo>
                      <a:pt x="972742" y="297417"/>
                    </a:lnTo>
                    <a:lnTo>
                      <a:pt x="980473" y="311660"/>
                    </a:lnTo>
                    <a:cubicBezTo>
                      <a:pt x="1006295" y="372710"/>
                      <a:pt x="1020574" y="439831"/>
                      <a:pt x="1020574" y="510287"/>
                    </a:cubicBezTo>
                    <a:cubicBezTo>
                      <a:pt x="1020574" y="580743"/>
                      <a:pt x="1006295" y="647864"/>
                      <a:pt x="980473" y="708914"/>
                    </a:cubicBezTo>
                    <a:lnTo>
                      <a:pt x="972743" y="723155"/>
                    </a:lnTo>
                    <a:lnTo>
                      <a:pt x="806393" y="723155"/>
                    </a:lnTo>
                    <a:lnTo>
                      <a:pt x="730645" y="647407"/>
                    </a:lnTo>
                    <a:lnTo>
                      <a:pt x="646621" y="731430"/>
                    </a:lnTo>
                    <a:lnTo>
                      <a:pt x="722371" y="807180"/>
                    </a:lnTo>
                    <a:lnTo>
                      <a:pt x="722371" y="973169"/>
                    </a:lnTo>
                    <a:lnTo>
                      <a:pt x="708914" y="980473"/>
                    </a:lnTo>
                    <a:cubicBezTo>
                      <a:pt x="647864" y="1006295"/>
                      <a:pt x="580743" y="1020574"/>
                      <a:pt x="510287" y="1020574"/>
                    </a:cubicBezTo>
                    <a:cubicBezTo>
                      <a:pt x="439831" y="1020574"/>
                      <a:pt x="372710" y="1006295"/>
                      <a:pt x="311660" y="980473"/>
                    </a:cubicBezTo>
                    <a:lnTo>
                      <a:pt x="298203" y="973169"/>
                    </a:lnTo>
                    <a:lnTo>
                      <a:pt x="298203" y="807176"/>
                    </a:lnTo>
                    <a:lnTo>
                      <a:pt x="373951" y="731428"/>
                    </a:lnTo>
                    <a:lnTo>
                      <a:pt x="289928" y="647404"/>
                    </a:lnTo>
                    <a:lnTo>
                      <a:pt x="214178" y="723154"/>
                    </a:lnTo>
                    <a:lnTo>
                      <a:pt x="47830" y="723154"/>
                    </a:lnTo>
                    <a:lnTo>
                      <a:pt x="40101" y="708914"/>
                    </a:lnTo>
                    <a:cubicBezTo>
                      <a:pt x="14279" y="647864"/>
                      <a:pt x="0" y="580743"/>
                      <a:pt x="0" y="510287"/>
                    </a:cubicBezTo>
                    <a:cubicBezTo>
                      <a:pt x="0" y="439831"/>
                      <a:pt x="14279" y="372710"/>
                      <a:pt x="40101" y="311660"/>
                    </a:cubicBezTo>
                    <a:lnTo>
                      <a:pt x="47832" y="297417"/>
                    </a:lnTo>
                    <a:lnTo>
                      <a:pt x="214180" y="297417"/>
                    </a:lnTo>
                    <a:lnTo>
                      <a:pt x="289928" y="373165"/>
                    </a:lnTo>
                    <a:lnTo>
                      <a:pt x="373952" y="289142"/>
                    </a:lnTo>
                    <a:lnTo>
                      <a:pt x="298202" y="213392"/>
                    </a:lnTo>
                    <a:lnTo>
                      <a:pt x="298202" y="47406"/>
                    </a:lnTo>
                    <a:lnTo>
                      <a:pt x="311660" y="40101"/>
                    </a:lnTo>
                    <a:cubicBezTo>
                      <a:pt x="372710" y="14279"/>
                      <a:pt x="439831" y="0"/>
                      <a:pt x="51028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fr-CH"/>
              </a:p>
            </p:txBody>
          </p:sp>
          <p:sp>
            <p:nvSpPr>
              <p:cNvPr id="78" name="Rectangle 77"/>
              <p:cNvSpPr/>
              <p:nvPr/>
            </p:nvSpPr>
            <p:spPr>
              <a:xfrm>
                <a:off x="2610291" y="506491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610291" y="541136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244398" y="506491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1" name="Rectangle 80"/>
              <p:cNvSpPr/>
              <p:nvPr/>
            </p:nvSpPr>
            <p:spPr>
              <a:xfrm>
                <a:off x="3244398" y="541136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2" name="Rectangle 81"/>
              <p:cNvSpPr/>
              <p:nvPr/>
            </p:nvSpPr>
            <p:spPr>
              <a:xfrm rot="16200000">
                <a:off x="2753332" y="492056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3" name="Rectangle 82"/>
              <p:cNvSpPr/>
              <p:nvPr/>
            </p:nvSpPr>
            <p:spPr>
              <a:xfrm rot="16200000">
                <a:off x="3099780" y="492056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4" name="Rectangle 83"/>
              <p:cNvSpPr/>
              <p:nvPr/>
            </p:nvSpPr>
            <p:spPr>
              <a:xfrm rot="16200000">
                <a:off x="2753392" y="5554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5" name="Rectangle 84"/>
              <p:cNvSpPr/>
              <p:nvPr/>
            </p:nvSpPr>
            <p:spPr>
              <a:xfrm rot="16200000">
                <a:off x="3099840" y="5554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73" name="Rectangle 72"/>
            <p:cNvSpPr/>
            <p:nvPr/>
          </p:nvSpPr>
          <p:spPr>
            <a:xfrm>
              <a:off x="6744036" y="3945749"/>
              <a:ext cx="506949" cy="605456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6103585" y="4604888"/>
              <a:ext cx="506949" cy="50021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6744036" y="5155848"/>
              <a:ext cx="506949" cy="605456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7410665" y="4604888"/>
              <a:ext cx="506949" cy="50021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pic>
        <p:nvPicPr>
          <p:cNvPr id="86" name="Picture 8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179080" y="3694919"/>
            <a:ext cx="4479287" cy="297812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7" name="Title 1"/>
          <p:cNvSpPr txBox="1">
            <a:spLocks/>
          </p:cNvSpPr>
          <p:nvPr/>
        </p:nvSpPr>
        <p:spPr>
          <a:xfrm>
            <a:off x="11953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Tension induite généralisée</a:t>
            </a:r>
          </a:p>
        </p:txBody>
      </p:sp>
      <p:sp>
        <p:nvSpPr>
          <p:cNvPr id="2" name="Arc 1"/>
          <p:cNvSpPr/>
          <p:nvPr/>
        </p:nvSpPr>
        <p:spPr>
          <a:xfrm>
            <a:off x="6315414" y="1671747"/>
            <a:ext cx="1297166" cy="1297166"/>
          </a:xfrm>
          <a:prstGeom prst="arc">
            <a:avLst>
              <a:gd name="adj1" fmla="val 16977202"/>
              <a:gd name="adj2" fmla="val 0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88" name="Object 87"/>
          <p:cNvGraphicFramePr>
            <a:graphicFrameLocks/>
          </p:cNvGraphicFramePr>
          <p:nvPr/>
        </p:nvGraphicFramePr>
        <p:xfrm>
          <a:off x="7480533" y="1643784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2" name="Equation" r:id="rId8" imgW="266400" imgH="266400" progId="Equation.DSMT4">
                  <p:embed/>
                </p:oleObj>
              </mc:Choice>
              <mc:Fallback>
                <p:oleObj name="Equation" r:id="rId8" imgW="266400" imgH="266400" progId="Equation.DSMT4">
                  <p:embed/>
                  <p:pic>
                    <p:nvPicPr>
                      <p:cNvPr id="88" name="Object 87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80533" y="1643784"/>
                        <a:ext cx="2667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C6C0B1-1FCD-4E70-857A-D4238DD7C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17</a:t>
            </a:fld>
            <a:endParaRPr lang="fr-CH"/>
          </a:p>
        </p:txBody>
      </p: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5879EEF1-BDC7-4C00-BBEE-7D3A49B5B5A9}"/>
              </a:ext>
            </a:extLst>
          </p:cNvPr>
          <p:cNvCxnSpPr>
            <a:cxnSpLocks/>
          </p:cNvCxnSpPr>
          <p:nvPr/>
        </p:nvCxnSpPr>
        <p:spPr>
          <a:xfrm>
            <a:off x="6010787" y="313271"/>
            <a:ext cx="0" cy="1056628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BB404184-7505-40DB-B0E1-6A1011CC62FF}"/>
              </a:ext>
            </a:extLst>
          </p:cNvPr>
          <p:cNvCxnSpPr>
            <a:cxnSpLocks/>
          </p:cNvCxnSpPr>
          <p:nvPr/>
        </p:nvCxnSpPr>
        <p:spPr>
          <a:xfrm flipV="1">
            <a:off x="6965607" y="52388"/>
            <a:ext cx="0" cy="1619359"/>
          </a:xfrm>
          <a:prstGeom prst="straightConnector1">
            <a:avLst/>
          </a:prstGeom>
          <a:ln w="2540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1" name="Object 90">
            <a:extLst>
              <a:ext uri="{FF2B5EF4-FFF2-40B4-BE49-F238E27FC236}">
                <a16:creationId xmlns:a16="http://schemas.microsoft.com/office/drawing/2014/main" id="{7981BE58-0341-4F56-BC60-281543AFA37A}"/>
              </a:ext>
            </a:extLst>
          </p:cNvPr>
          <p:cNvGraphicFramePr>
            <a:graphicFrameLocks/>
          </p:cNvGraphicFramePr>
          <p:nvPr/>
        </p:nvGraphicFramePr>
        <p:xfrm>
          <a:off x="7343775" y="690563"/>
          <a:ext cx="2921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3" name="Equation" r:id="rId10" imgW="291960" imgH="266400" progId="Equation.DSMT4">
                  <p:embed/>
                </p:oleObj>
              </mc:Choice>
              <mc:Fallback>
                <p:oleObj name="Equation" r:id="rId10" imgW="291960" imgH="266400" progId="Equation.DSMT4">
                  <p:embed/>
                  <p:pic>
                    <p:nvPicPr>
                      <p:cNvPr id="91" name="Object 90">
                        <a:extLst>
                          <a:ext uri="{FF2B5EF4-FFF2-40B4-BE49-F238E27FC236}">
                            <a16:creationId xmlns:a16="http://schemas.microsoft.com/office/drawing/2014/main" id="{7981BE58-0341-4F56-BC60-281543AFA37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43775" y="690563"/>
                        <a:ext cx="2921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9B3730A5-838C-4487-80F6-0D275ED8D977}"/>
              </a:ext>
            </a:extLst>
          </p:cNvPr>
          <p:cNvCxnSpPr>
            <a:cxnSpLocks/>
          </p:cNvCxnSpPr>
          <p:nvPr/>
        </p:nvCxnSpPr>
        <p:spPr>
          <a:xfrm>
            <a:off x="6036187" y="1478508"/>
            <a:ext cx="1219918" cy="0"/>
          </a:xfrm>
          <a:prstGeom prst="line">
            <a:avLst/>
          </a:prstGeom>
          <a:ln w="47625" cap="rnd">
            <a:gradFill flip="none" rotWithShape="1">
              <a:gsLst>
                <a:gs pos="50000">
                  <a:srgbClr val="5B2210"/>
                </a:gs>
                <a:gs pos="0">
                  <a:srgbClr val="561F1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03C68C2F-19AF-4F6E-A880-160EC8498FF0}"/>
              </a:ext>
            </a:extLst>
          </p:cNvPr>
          <p:cNvCxnSpPr>
            <a:cxnSpLocks/>
          </p:cNvCxnSpPr>
          <p:nvPr/>
        </p:nvCxnSpPr>
        <p:spPr>
          <a:xfrm flipV="1">
            <a:off x="6710449" y="1049087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8CA4FF82-1DD4-471A-81DF-02235D807B17}"/>
              </a:ext>
            </a:extLst>
          </p:cNvPr>
          <p:cNvCxnSpPr>
            <a:cxnSpLocks/>
          </p:cNvCxnSpPr>
          <p:nvPr/>
        </p:nvCxnSpPr>
        <p:spPr>
          <a:xfrm flipV="1">
            <a:off x="6710449" y="618605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A5A13B5F-1810-4679-824F-F14C2B0DA6CE}"/>
              </a:ext>
            </a:extLst>
          </p:cNvPr>
          <p:cNvCxnSpPr>
            <a:cxnSpLocks/>
          </p:cNvCxnSpPr>
          <p:nvPr/>
        </p:nvCxnSpPr>
        <p:spPr>
          <a:xfrm flipV="1">
            <a:off x="6710449" y="189725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CD33F92B-C9AC-48D9-BAA4-8CDABCB022A5}"/>
              </a:ext>
            </a:extLst>
          </p:cNvPr>
          <p:cNvCxnSpPr>
            <a:cxnSpLocks/>
          </p:cNvCxnSpPr>
          <p:nvPr/>
        </p:nvCxnSpPr>
        <p:spPr>
          <a:xfrm flipV="1">
            <a:off x="6710449" y="404706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660AAF9B-60A6-4774-A06D-58C2F03AC2AC}"/>
              </a:ext>
            </a:extLst>
          </p:cNvPr>
          <p:cNvCxnSpPr>
            <a:cxnSpLocks/>
          </p:cNvCxnSpPr>
          <p:nvPr/>
        </p:nvCxnSpPr>
        <p:spPr>
          <a:xfrm flipV="1">
            <a:off x="6710449" y="833586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70CD2B00-24F5-4801-9337-E3D4E13992C3}"/>
              </a:ext>
            </a:extLst>
          </p:cNvPr>
          <p:cNvCxnSpPr>
            <a:cxnSpLocks/>
          </p:cNvCxnSpPr>
          <p:nvPr/>
        </p:nvCxnSpPr>
        <p:spPr>
          <a:xfrm flipV="1">
            <a:off x="6710449" y="1264068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698A2E0E-9B4B-465F-93E9-9FADE4796ABD}"/>
              </a:ext>
            </a:extLst>
          </p:cNvPr>
          <p:cNvCxnSpPr>
            <a:cxnSpLocks/>
          </p:cNvCxnSpPr>
          <p:nvPr/>
        </p:nvCxnSpPr>
        <p:spPr>
          <a:xfrm>
            <a:off x="6709786" y="296097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C144C9CF-6860-4BFA-8ADC-FF290A02519D}"/>
              </a:ext>
            </a:extLst>
          </p:cNvPr>
          <p:cNvCxnSpPr>
            <a:cxnSpLocks/>
          </p:cNvCxnSpPr>
          <p:nvPr/>
        </p:nvCxnSpPr>
        <p:spPr>
          <a:xfrm>
            <a:off x="6709786" y="510537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CEEB778E-31BF-4FE5-96A3-166E435C927F}"/>
              </a:ext>
            </a:extLst>
          </p:cNvPr>
          <p:cNvCxnSpPr>
            <a:cxnSpLocks/>
          </p:cNvCxnSpPr>
          <p:nvPr/>
        </p:nvCxnSpPr>
        <p:spPr>
          <a:xfrm>
            <a:off x="6709786" y="724977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7CD87B0C-D7A9-4E89-828D-AE483BAE3D6F}"/>
              </a:ext>
            </a:extLst>
          </p:cNvPr>
          <p:cNvCxnSpPr>
            <a:cxnSpLocks/>
          </p:cNvCxnSpPr>
          <p:nvPr/>
        </p:nvCxnSpPr>
        <p:spPr>
          <a:xfrm>
            <a:off x="6709786" y="939417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84CE88D0-DABC-4BC2-9C41-00A3DADC9B9B}"/>
              </a:ext>
            </a:extLst>
          </p:cNvPr>
          <p:cNvCxnSpPr>
            <a:cxnSpLocks/>
          </p:cNvCxnSpPr>
          <p:nvPr/>
        </p:nvCxnSpPr>
        <p:spPr>
          <a:xfrm>
            <a:off x="6709786" y="1155459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6BC8FFA7-4E26-4208-8A1E-617E1754C065}"/>
              </a:ext>
            </a:extLst>
          </p:cNvPr>
          <p:cNvCxnSpPr>
            <a:cxnSpLocks/>
          </p:cNvCxnSpPr>
          <p:nvPr/>
        </p:nvCxnSpPr>
        <p:spPr>
          <a:xfrm>
            <a:off x="6709786" y="1369899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00BF7DCA-A494-415D-96B3-C62F6240550E}"/>
              </a:ext>
            </a:extLst>
          </p:cNvPr>
          <p:cNvCxnSpPr>
            <a:cxnSpLocks/>
          </p:cNvCxnSpPr>
          <p:nvPr/>
        </p:nvCxnSpPr>
        <p:spPr>
          <a:xfrm>
            <a:off x="6010787" y="172596"/>
            <a:ext cx="1245318" cy="0"/>
          </a:xfrm>
          <a:prstGeom prst="line">
            <a:avLst/>
          </a:prstGeom>
          <a:ln w="47625" cap="rnd">
            <a:gradFill flip="none" rotWithShape="1">
              <a:gsLst>
                <a:gs pos="50000">
                  <a:srgbClr val="D19C4D"/>
                </a:gs>
                <a:gs pos="0">
                  <a:srgbClr val="D39F4F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6" name="Object 105">
            <a:extLst>
              <a:ext uri="{FF2B5EF4-FFF2-40B4-BE49-F238E27FC236}">
                <a16:creationId xmlns:a16="http://schemas.microsoft.com/office/drawing/2014/main" id="{740EE5DF-6B0A-4AAD-BB1E-7E3D966BDE3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330950" y="304800"/>
          <a:ext cx="1143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4" name="Equation" r:id="rId12" imgW="114120" imgH="266400" progId="Equation.DSMT4">
                  <p:embed/>
                </p:oleObj>
              </mc:Choice>
              <mc:Fallback>
                <p:oleObj name="Equation" r:id="rId12" imgW="114120" imgH="266400" progId="Equation.DSMT4">
                  <p:embed/>
                  <p:pic>
                    <p:nvPicPr>
                      <p:cNvPr id="106" name="Object 105">
                        <a:extLst>
                          <a:ext uri="{FF2B5EF4-FFF2-40B4-BE49-F238E27FC236}">
                            <a16:creationId xmlns:a16="http://schemas.microsoft.com/office/drawing/2014/main" id="{740EE5DF-6B0A-4AAD-BB1E-7E3D966BDE3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330950" y="304800"/>
                        <a:ext cx="1143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7" name="Straight Arrow Connector 106">
            <a:extLst>
              <a:ext uri="{FF2B5EF4-FFF2-40B4-BE49-F238E27FC236}">
                <a16:creationId xmlns:a16="http://schemas.microsoft.com/office/drawing/2014/main" id="{1E358757-D440-4D91-A13F-48F5E0524032}"/>
              </a:ext>
            </a:extLst>
          </p:cNvPr>
          <p:cNvCxnSpPr>
            <a:cxnSpLocks/>
          </p:cNvCxnSpPr>
          <p:nvPr/>
        </p:nvCxnSpPr>
        <p:spPr>
          <a:xfrm flipV="1">
            <a:off x="6180796" y="172596"/>
            <a:ext cx="316811" cy="0"/>
          </a:xfrm>
          <a:prstGeom prst="straightConnector1">
            <a:avLst/>
          </a:prstGeom>
          <a:ln w="38100">
            <a:solidFill>
              <a:srgbClr val="D09A4C"/>
            </a:solidFill>
            <a:tailEnd type="triangle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08" name="Object 107">
            <a:extLst>
              <a:ext uri="{FF2B5EF4-FFF2-40B4-BE49-F238E27FC236}">
                <a16:creationId xmlns:a16="http://schemas.microsoft.com/office/drawing/2014/main" id="{74FA11F8-4FF9-4F80-99FF-6E86DA5F709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722938" y="722313"/>
          <a:ext cx="2032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5" name="Equation" r:id="rId14" imgW="203040" imgH="203040" progId="Equation.DSMT4">
                  <p:embed/>
                </p:oleObj>
              </mc:Choice>
              <mc:Fallback>
                <p:oleObj name="Equation" r:id="rId14" imgW="203040" imgH="203040" progId="Equation.DSMT4">
                  <p:embed/>
                  <p:pic>
                    <p:nvPicPr>
                      <p:cNvPr id="108" name="Object 107">
                        <a:extLst>
                          <a:ext uri="{FF2B5EF4-FFF2-40B4-BE49-F238E27FC236}">
                            <a16:creationId xmlns:a16="http://schemas.microsoft.com/office/drawing/2014/main" id="{74FA11F8-4FF9-4F80-99FF-6E86DA5F709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722938" y="722313"/>
                        <a:ext cx="203200" cy="203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" name="Object 108">
            <a:extLst>
              <a:ext uri="{FF2B5EF4-FFF2-40B4-BE49-F238E27FC236}">
                <a16:creationId xmlns:a16="http://schemas.microsoft.com/office/drawing/2014/main" id="{5AC3BB4B-A30B-4263-A7E1-6E33D99CF653}"/>
              </a:ext>
            </a:extLst>
          </p:cNvPr>
          <p:cNvGraphicFramePr>
            <a:graphicFrameLocks/>
          </p:cNvGraphicFramePr>
          <p:nvPr/>
        </p:nvGraphicFramePr>
        <p:xfrm>
          <a:off x="584826" y="891179"/>
          <a:ext cx="1600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6" name="Equation" r:id="rId16" imgW="1600200" imgH="736560" progId="Equation.DSMT4">
                  <p:embed/>
                </p:oleObj>
              </mc:Choice>
              <mc:Fallback>
                <p:oleObj name="Equation" r:id="rId16" imgW="1600200" imgH="736560" progId="Equation.DSMT4">
                  <p:embed/>
                  <p:pic>
                    <p:nvPicPr>
                      <p:cNvPr id="109" name="Object 108">
                        <a:extLst>
                          <a:ext uri="{FF2B5EF4-FFF2-40B4-BE49-F238E27FC236}">
                            <a16:creationId xmlns:a16="http://schemas.microsoft.com/office/drawing/2014/main" id="{5AC3BB4B-A30B-4263-A7E1-6E33D99CF65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826" y="891179"/>
                        <a:ext cx="16002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0" name="Object 109">
            <a:extLst>
              <a:ext uri="{FF2B5EF4-FFF2-40B4-BE49-F238E27FC236}">
                <a16:creationId xmlns:a16="http://schemas.microsoft.com/office/drawing/2014/main" id="{4A7B703C-0C78-4F94-8DE2-1B264C5F12A0}"/>
              </a:ext>
            </a:extLst>
          </p:cNvPr>
          <p:cNvGraphicFramePr>
            <a:graphicFrameLocks/>
          </p:cNvGraphicFramePr>
          <p:nvPr/>
        </p:nvGraphicFramePr>
        <p:xfrm>
          <a:off x="584200" y="1973263"/>
          <a:ext cx="8763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7" name="Equation" r:id="rId18" imgW="876240" imgH="342720" progId="Equation.DSMT4">
                  <p:embed/>
                </p:oleObj>
              </mc:Choice>
              <mc:Fallback>
                <p:oleObj name="Equation" r:id="rId18" imgW="876240" imgH="342720" progId="Equation.DSMT4">
                  <p:embed/>
                  <p:pic>
                    <p:nvPicPr>
                      <p:cNvPr id="110" name="Object 109">
                        <a:extLst>
                          <a:ext uri="{FF2B5EF4-FFF2-40B4-BE49-F238E27FC236}">
                            <a16:creationId xmlns:a16="http://schemas.microsoft.com/office/drawing/2014/main" id="{4A7B703C-0C78-4F94-8DE2-1B264C5F12A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200" y="1973263"/>
                        <a:ext cx="876300" cy="3429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1" name="Object 110">
            <a:extLst>
              <a:ext uri="{FF2B5EF4-FFF2-40B4-BE49-F238E27FC236}">
                <a16:creationId xmlns:a16="http://schemas.microsoft.com/office/drawing/2014/main" id="{4F849F4D-ED2A-4F30-815A-30C566894693}"/>
              </a:ext>
            </a:extLst>
          </p:cNvPr>
          <p:cNvGraphicFramePr>
            <a:graphicFrameLocks/>
          </p:cNvGraphicFramePr>
          <p:nvPr/>
        </p:nvGraphicFramePr>
        <p:xfrm>
          <a:off x="2393858" y="1954213"/>
          <a:ext cx="812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8" name="Equation" r:id="rId20" imgW="812520" imgH="380880" progId="Equation.DSMT4">
                  <p:embed/>
                </p:oleObj>
              </mc:Choice>
              <mc:Fallback>
                <p:oleObj name="Equation" r:id="rId20" imgW="812520" imgH="380880" progId="Equation.DSMT4">
                  <p:embed/>
                  <p:pic>
                    <p:nvPicPr>
                      <p:cNvPr id="111" name="Object 110">
                        <a:extLst>
                          <a:ext uri="{FF2B5EF4-FFF2-40B4-BE49-F238E27FC236}">
                            <a16:creationId xmlns:a16="http://schemas.microsoft.com/office/drawing/2014/main" id="{4F849F4D-ED2A-4F30-815A-30C56689469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3858" y="1954213"/>
                        <a:ext cx="8128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4" name="Object 113">
            <a:extLst>
              <a:ext uri="{FF2B5EF4-FFF2-40B4-BE49-F238E27FC236}">
                <a16:creationId xmlns:a16="http://schemas.microsoft.com/office/drawing/2014/main" id="{96ECF3A1-F09E-49C6-A879-44A741C9D97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04950" y="1755775"/>
          <a:ext cx="825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9" name="Equation" r:id="rId22" imgW="825480" imgH="736560" progId="Equation.DSMT4">
                  <p:embed/>
                </p:oleObj>
              </mc:Choice>
              <mc:Fallback>
                <p:oleObj name="Equation" r:id="rId22" imgW="825480" imgH="736560" progId="Equation.DSMT4">
                  <p:embed/>
                  <p:pic>
                    <p:nvPicPr>
                      <p:cNvPr id="114" name="Object 113">
                        <a:extLst>
                          <a:ext uri="{FF2B5EF4-FFF2-40B4-BE49-F238E27FC236}">
                            <a16:creationId xmlns:a16="http://schemas.microsoft.com/office/drawing/2014/main" id="{96ECF3A1-F09E-49C6-A879-44A741C9D97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1504950" y="1755775"/>
                        <a:ext cx="8255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963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90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Object 15"/>
          <p:cNvGraphicFramePr>
            <a:graphicFrameLocks/>
          </p:cNvGraphicFramePr>
          <p:nvPr/>
        </p:nvGraphicFramePr>
        <p:xfrm>
          <a:off x="1644559" y="2096729"/>
          <a:ext cx="8382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4" name="Equation" r:id="rId3" imgW="838080" imgH="685800" progId="Equation.DSMT4">
                  <p:embed/>
                </p:oleObj>
              </mc:Choice>
              <mc:Fallback>
                <p:oleObj name="Equation" r:id="rId3" imgW="838080" imgH="685800" progId="Equation.DSMT4">
                  <p:embed/>
                  <p:pic>
                    <p:nvPicPr>
                      <p:cNvPr id="16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4559" y="2096729"/>
                        <a:ext cx="838200" cy="685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/>
          </p:cNvGraphicFramePr>
          <p:nvPr/>
        </p:nvGraphicFramePr>
        <p:xfrm>
          <a:off x="2564036" y="2096729"/>
          <a:ext cx="7874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5" name="Equation" r:id="rId5" imgW="787320" imgH="685800" progId="Equation.DSMT4">
                  <p:embed/>
                </p:oleObj>
              </mc:Choice>
              <mc:Fallback>
                <p:oleObj name="Equation" r:id="rId5" imgW="787320" imgH="685800" progId="Equation.DSMT4">
                  <p:embed/>
                  <p:pic>
                    <p:nvPicPr>
                      <p:cNvPr id="19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4036" y="2096729"/>
                        <a:ext cx="787400" cy="685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 flipV="1">
            <a:off x="2540585" y="5569707"/>
            <a:ext cx="237147" cy="1057275"/>
          </a:xfrm>
          <a:prstGeom prst="rect">
            <a:avLst/>
          </a:prstGeom>
          <a:gradFill>
            <a:gsLst>
              <a:gs pos="0">
                <a:srgbClr val="0070C0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>
                <a:solidFill>
                  <a:schemeClr val="tx1"/>
                </a:solidFill>
              </a:rPr>
              <a:t>S</a:t>
            </a:r>
          </a:p>
          <a:p>
            <a:pPr algn="ctr"/>
            <a:endParaRPr lang="fr-CH" sz="3200">
              <a:solidFill>
                <a:schemeClr val="tx1"/>
              </a:solidFill>
            </a:endParaRPr>
          </a:p>
          <a:p>
            <a:pPr algn="ctr"/>
            <a:r>
              <a:rPr lang="fr-CH">
                <a:solidFill>
                  <a:schemeClr val="tx1"/>
                </a:solidFill>
              </a:rPr>
              <a:t>N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2066334" y="2617861"/>
            <a:ext cx="0" cy="41400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itle 1"/>
          <p:cNvSpPr txBox="1">
            <a:spLocks/>
          </p:cNvSpPr>
          <p:nvPr/>
        </p:nvSpPr>
        <p:spPr>
          <a:xfrm>
            <a:off x="133208" y="3031962"/>
            <a:ext cx="2466811" cy="5909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1800">
                <a:latin typeface="+mn-lt"/>
              </a:rPr>
              <a:t>Tension induite de</a:t>
            </a:r>
            <a:br>
              <a:rPr lang="fr-CH" sz="1800">
                <a:latin typeface="+mn-lt"/>
              </a:rPr>
            </a:br>
            <a:r>
              <a:rPr lang="fr-CH" sz="1800">
                <a:latin typeface="+mn-lt"/>
              </a:rPr>
              <a:t>transformation</a:t>
            </a:r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2951267" y="2617861"/>
            <a:ext cx="0" cy="41248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Arc 1"/>
          <p:cNvSpPr/>
          <p:nvPr/>
        </p:nvSpPr>
        <p:spPr>
          <a:xfrm>
            <a:off x="2010576" y="5455098"/>
            <a:ext cx="1297166" cy="1297166"/>
          </a:xfrm>
          <a:prstGeom prst="arc">
            <a:avLst>
              <a:gd name="adj1" fmla="val 16977202"/>
              <a:gd name="adj2" fmla="val 0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88" name="Object 87"/>
          <p:cNvGraphicFramePr>
            <a:graphicFrameLocks/>
          </p:cNvGraphicFramePr>
          <p:nvPr/>
        </p:nvGraphicFramePr>
        <p:xfrm>
          <a:off x="3175695" y="5427135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6" name="Equation" r:id="rId7" imgW="266400" imgH="266400" progId="Equation.DSMT4">
                  <p:embed/>
                </p:oleObj>
              </mc:Choice>
              <mc:Fallback>
                <p:oleObj name="Equation" r:id="rId7" imgW="266400" imgH="266400" progId="Equation.DSMT4">
                  <p:embed/>
                  <p:pic>
                    <p:nvPicPr>
                      <p:cNvPr id="88" name="Object 87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695" y="5427135"/>
                        <a:ext cx="2667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C6C0B1-1FCD-4E70-857A-D4238DD7C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18</a:t>
            </a:fld>
            <a:endParaRPr lang="fr-CH"/>
          </a:p>
        </p:txBody>
      </p: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5879EEF1-BDC7-4C00-BBEE-7D3A49B5B5A9}"/>
              </a:ext>
            </a:extLst>
          </p:cNvPr>
          <p:cNvCxnSpPr>
            <a:cxnSpLocks/>
          </p:cNvCxnSpPr>
          <p:nvPr/>
        </p:nvCxnSpPr>
        <p:spPr>
          <a:xfrm>
            <a:off x="1705949" y="4096622"/>
            <a:ext cx="0" cy="1056628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BB404184-7505-40DB-B0E1-6A1011CC62FF}"/>
              </a:ext>
            </a:extLst>
          </p:cNvPr>
          <p:cNvCxnSpPr>
            <a:cxnSpLocks/>
          </p:cNvCxnSpPr>
          <p:nvPr/>
        </p:nvCxnSpPr>
        <p:spPr>
          <a:xfrm flipV="1">
            <a:off x="2660769" y="3835739"/>
            <a:ext cx="0" cy="1619359"/>
          </a:xfrm>
          <a:prstGeom prst="straightConnector1">
            <a:avLst/>
          </a:prstGeom>
          <a:ln w="2540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1" name="Object 90">
            <a:extLst>
              <a:ext uri="{FF2B5EF4-FFF2-40B4-BE49-F238E27FC236}">
                <a16:creationId xmlns:a16="http://schemas.microsoft.com/office/drawing/2014/main" id="{7981BE58-0341-4F56-BC60-281543AFA37A}"/>
              </a:ext>
            </a:extLst>
          </p:cNvPr>
          <p:cNvGraphicFramePr>
            <a:graphicFrameLocks/>
          </p:cNvGraphicFramePr>
          <p:nvPr/>
        </p:nvGraphicFramePr>
        <p:xfrm>
          <a:off x="3038937" y="4473914"/>
          <a:ext cx="2921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7" name="Equation" r:id="rId9" imgW="291960" imgH="266400" progId="Equation.DSMT4">
                  <p:embed/>
                </p:oleObj>
              </mc:Choice>
              <mc:Fallback>
                <p:oleObj name="Equation" r:id="rId9" imgW="291960" imgH="266400" progId="Equation.DSMT4">
                  <p:embed/>
                  <p:pic>
                    <p:nvPicPr>
                      <p:cNvPr id="91" name="Object 90">
                        <a:extLst>
                          <a:ext uri="{FF2B5EF4-FFF2-40B4-BE49-F238E27FC236}">
                            <a16:creationId xmlns:a16="http://schemas.microsoft.com/office/drawing/2014/main" id="{7981BE58-0341-4F56-BC60-281543AFA37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8937" y="4473914"/>
                        <a:ext cx="2921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9B3730A5-838C-4487-80F6-0D275ED8D977}"/>
              </a:ext>
            </a:extLst>
          </p:cNvPr>
          <p:cNvCxnSpPr>
            <a:cxnSpLocks/>
          </p:cNvCxnSpPr>
          <p:nvPr/>
        </p:nvCxnSpPr>
        <p:spPr>
          <a:xfrm>
            <a:off x="1731349" y="5261859"/>
            <a:ext cx="1219918" cy="0"/>
          </a:xfrm>
          <a:prstGeom prst="line">
            <a:avLst/>
          </a:prstGeom>
          <a:ln w="47625" cap="rnd">
            <a:gradFill flip="none" rotWithShape="1">
              <a:gsLst>
                <a:gs pos="50000">
                  <a:srgbClr val="5B2210"/>
                </a:gs>
                <a:gs pos="0">
                  <a:srgbClr val="561F1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03C68C2F-19AF-4F6E-A880-160EC8498FF0}"/>
              </a:ext>
            </a:extLst>
          </p:cNvPr>
          <p:cNvCxnSpPr>
            <a:cxnSpLocks/>
          </p:cNvCxnSpPr>
          <p:nvPr/>
        </p:nvCxnSpPr>
        <p:spPr>
          <a:xfrm flipV="1">
            <a:off x="2405611" y="4832438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8CA4FF82-1DD4-471A-81DF-02235D807B17}"/>
              </a:ext>
            </a:extLst>
          </p:cNvPr>
          <p:cNvCxnSpPr>
            <a:cxnSpLocks/>
          </p:cNvCxnSpPr>
          <p:nvPr/>
        </p:nvCxnSpPr>
        <p:spPr>
          <a:xfrm flipV="1">
            <a:off x="2405611" y="4401956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A5A13B5F-1810-4679-824F-F14C2B0DA6CE}"/>
              </a:ext>
            </a:extLst>
          </p:cNvPr>
          <p:cNvCxnSpPr>
            <a:cxnSpLocks/>
          </p:cNvCxnSpPr>
          <p:nvPr/>
        </p:nvCxnSpPr>
        <p:spPr>
          <a:xfrm flipV="1">
            <a:off x="2405611" y="3973076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CD33F92B-C9AC-48D9-BAA4-8CDABCB022A5}"/>
              </a:ext>
            </a:extLst>
          </p:cNvPr>
          <p:cNvCxnSpPr>
            <a:cxnSpLocks/>
          </p:cNvCxnSpPr>
          <p:nvPr/>
        </p:nvCxnSpPr>
        <p:spPr>
          <a:xfrm flipV="1">
            <a:off x="2405611" y="4188057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660AAF9B-60A6-4774-A06D-58C2F03AC2AC}"/>
              </a:ext>
            </a:extLst>
          </p:cNvPr>
          <p:cNvCxnSpPr>
            <a:cxnSpLocks/>
          </p:cNvCxnSpPr>
          <p:nvPr/>
        </p:nvCxnSpPr>
        <p:spPr>
          <a:xfrm flipV="1">
            <a:off x="2405611" y="4616937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70CD2B00-24F5-4801-9337-E3D4E13992C3}"/>
              </a:ext>
            </a:extLst>
          </p:cNvPr>
          <p:cNvCxnSpPr>
            <a:cxnSpLocks/>
          </p:cNvCxnSpPr>
          <p:nvPr/>
        </p:nvCxnSpPr>
        <p:spPr>
          <a:xfrm flipV="1">
            <a:off x="2405611" y="5047419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698A2E0E-9B4B-465F-93E9-9FADE4796ABD}"/>
              </a:ext>
            </a:extLst>
          </p:cNvPr>
          <p:cNvCxnSpPr>
            <a:cxnSpLocks/>
          </p:cNvCxnSpPr>
          <p:nvPr/>
        </p:nvCxnSpPr>
        <p:spPr>
          <a:xfrm>
            <a:off x="2404948" y="4079448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C144C9CF-6860-4BFA-8ADC-FF290A02519D}"/>
              </a:ext>
            </a:extLst>
          </p:cNvPr>
          <p:cNvCxnSpPr>
            <a:cxnSpLocks/>
          </p:cNvCxnSpPr>
          <p:nvPr/>
        </p:nvCxnSpPr>
        <p:spPr>
          <a:xfrm>
            <a:off x="2404948" y="4293888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CEEB778E-31BF-4FE5-96A3-166E435C927F}"/>
              </a:ext>
            </a:extLst>
          </p:cNvPr>
          <p:cNvCxnSpPr>
            <a:cxnSpLocks/>
          </p:cNvCxnSpPr>
          <p:nvPr/>
        </p:nvCxnSpPr>
        <p:spPr>
          <a:xfrm>
            <a:off x="2404948" y="4508328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7CD87B0C-D7A9-4E89-828D-AE483BAE3D6F}"/>
              </a:ext>
            </a:extLst>
          </p:cNvPr>
          <p:cNvCxnSpPr>
            <a:cxnSpLocks/>
          </p:cNvCxnSpPr>
          <p:nvPr/>
        </p:nvCxnSpPr>
        <p:spPr>
          <a:xfrm>
            <a:off x="2404948" y="4722768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84CE88D0-DABC-4BC2-9C41-00A3DADC9B9B}"/>
              </a:ext>
            </a:extLst>
          </p:cNvPr>
          <p:cNvCxnSpPr>
            <a:cxnSpLocks/>
          </p:cNvCxnSpPr>
          <p:nvPr/>
        </p:nvCxnSpPr>
        <p:spPr>
          <a:xfrm>
            <a:off x="2404948" y="4938810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6BC8FFA7-4E26-4208-8A1E-617E1754C065}"/>
              </a:ext>
            </a:extLst>
          </p:cNvPr>
          <p:cNvCxnSpPr>
            <a:cxnSpLocks/>
          </p:cNvCxnSpPr>
          <p:nvPr/>
        </p:nvCxnSpPr>
        <p:spPr>
          <a:xfrm>
            <a:off x="2404948" y="5153250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00BF7DCA-A494-415D-96B3-C62F6240550E}"/>
              </a:ext>
            </a:extLst>
          </p:cNvPr>
          <p:cNvCxnSpPr>
            <a:cxnSpLocks/>
          </p:cNvCxnSpPr>
          <p:nvPr/>
        </p:nvCxnSpPr>
        <p:spPr>
          <a:xfrm>
            <a:off x="1705949" y="3955947"/>
            <a:ext cx="1245318" cy="0"/>
          </a:xfrm>
          <a:prstGeom prst="line">
            <a:avLst/>
          </a:prstGeom>
          <a:ln w="47625" cap="rnd">
            <a:gradFill flip="none" rotWithShape="1">
              <a:gsLst>
                <a:gs pos="50000">
                  <a:srgbClr val="D19C4D"/>
                </a:gs>
                <a:gs pos="0">
                  <a:srgbClr val="D39F4F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6" name="Object 105">
            <a:extLst>
              <a:ext uri="{FF2B5EF4-FFF2-40B4-BE49-F238E27FC236}">
                <a16:creationId xmlns:a16="http://schemas.microsoft.com/office/drawing/2014/main" id="{740EE5DF-6B0A-4AAD-BB1E-7E3D966BDE3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026112" y="4088151"/>
          <a:ext cx="1143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8" name="Equation" r:id="rId11" imgW="114120" imgH="266400" progId="Equation.DSMT4">
                  <p:embed/>
                </p:oleObj>
              </mc:Choice>
              <mc:Fallback>
                <p:oleObj name="Equation" r:id="rId11" imgW="114120" imgH="266400" progId="Equation.DSMT4">
                  <p:embed/>
                  <p:pic>
                    <p:nvPicPr>
                      <p:cNvPr id="106" name="Object 105">
                        <a:extLst>
                          <a:ext uri="{FF2B5EF4-FFF2-40B4-BE49-F238E27FC236}">
                            <a16:creationId xmlns:a16="http://schemas.microsoft.com/office/drawing/2014/main" id="{740EE5DF-6B0A-4AAD-BB1E-7E3D966BDE3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026112" y="4088151"/>
                        <a:ext cx="1143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7" name="Straight Arrow Connector 106">
            <a:extLst>
              <a:ext uri="{FF2B5EF4-FFF2-40B4-BE49-F238E27FC236}">
                <a16:creationId xmlns:a16="http://schemas.microsoft.com/office/drawing/2014/main" id="{1E358757-D440-4D91-A13F-48F5E0524032}"/>
              </a:ext>
            </a:extLst>
          </p:cNvPr>
          <p:cNvCxnSpPr>
            <a:cxnSpLocks/>
          </p:cNvCxnSpPr>
          <p:nvPr/>
        </p:nvCxnSpPr>
        <p:spPr>
          <a:xfrm flipV="1">
            <a:off x="1875958" y="3955947"/>
            <a:ext cx="316811" cy="0"/>
          </a:xfrm>
          <a:prstGeom prst="straightConnector1">
            <a:avLst/>
          </a:prstGeom>
          <a:ln w="38100">
            <a:solidFill>
              <a:srgbClr val="D09A4C"/>
            </a:solidFill>
            <a:tailEnd type="triangle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08" name="Object 107">
            <a:extLst>
              <a:ext uri="{FF2B5EF4-FFF2-40B4-BE49-F238E27FC236}">
                <a16:creationId xmlns:a16="http://schemas.microsoft.com/office/drawing/2014/main" id="{74FA11F8-4FF9-4F80-99FF-6E86DA5F709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418100" y="4505664"/>
          <a:ext cx="2032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9" name="Equation" r:id="rId13" imgW="203040" imgH="203040" progId="Equation.DSMT4">
                  <p:embed/>
                </p:oleObj>
              </mc:Choice>
              <mc:Fallback>
                <p:oleObj name="Equation" r:id="rId13" imgW="203040" imgH="203040" progId="Equation.DSMT4">
                  <p:embed/>
                  <p:pic>
                    <p:nvPicPr>
                      <p:cNvPr id="108" name="Object 107">
                        <a:extLst>
                          <a:ext uri="{FF2B5EF4-FFF2-40B4-BE49-F238E27FC236}">
                            <a16:creationId xmlns:a16="http://schemas.microsoft.com/office/drawing/2014/main" id="{74FA11F8-4FF9-4F80-99FF-6E86DA5F709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418100" y="4505664"/>
                        <a:ext cx="203200" cy="203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" name="Object 108">
            <a:extLst>
              <a:ext uri="{FF2B5EF4-FFF2-40B4-BE49-F238E27FC236}">
                <a16:creationId xmlns:a16="http://schemas.microsoft.com/office/drawing/2014/main" id="{5AC3BB4B-A30B-4263-A7E1-6E33D99CF653}"/>
              </a:ext>
            </a:extLst>
          </p:cNvPr>
          <p:cNvGraphicFramePr>
            <a:graphicFrameLocks/>
          </p:cNvGraphicFramePr>
          <p:nvPr/>
        </p:nvGraphicFramePr>
        <p:xfrm>
          <a:off x="584826" y="891179"/>
          <a:ext cx="1600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0" name="Equation" r:id="rId15" imgW="1600200" imgH="736560" progId="Equation.DSMT4">
                  <p:embed/>
                </p:oleObj>
              </mc:Choice>
              <mc:Fallback>
                <p:oleObj name="Equation" r:id="rId15" imgW="1600200" imgH="736560" progId="Equation.DSMT4">
                  <p:embed/>
                  <p:pic>
                    <p:nvPicPr>
                      <p:cNvPr id="109" name="Object 108">
                        <a:extLst>
                          <a:ext uri="{FF2B5EF4-FFF2-40B4-BE49-F238E27FC236}">
                            <a16:creationId xmlns:a16="http://schemas.microsoft.com/office/drawing/2014/main" id="{5AC3BB4B-A30B-4263-A7E1-6E33D99CF65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826" y="891179"/>
                        <a:ext cx="16002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0" name="Object 109">
            <a:extLst>
              <a:ext uri="{FF2B5EF4-FFF2-40B4-BE49-F238E27FC236}">
                <a16:creationId xmlns:a16="http://schemas.microsoft.com/office/drawing/2014/main" id="{4A7B703C-0C78-4F94-8DE2-1B264C5F12A0}"/>
              </a:ext>
            </a:extLst>
          </p:cNvPr>
          <p:cNvGraphicFramePr>
            <a:graphicFrameLocks/>
          </p:cNvGraphicFramePr>
          <p:nvPr/>
        </p:nvGraphicFramePr>
        <p:xfrm>
          <a:off x="584200" y="1973263"/>
          <a:ext cx="8763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1" name="Equation" r:id="rId17" imgW="876240" imgH="342720" progId="Equation.DSMT4">
                  <p:embed/>
                </p:oleObj>
              </mc:Choice>
              <mc:Fallback>
                <p:oleObj name="Equation" r:id="rId17" imgW="876240" imgH="342720" progId="Equation.DSMT4">
                  <p:embed/>
                  <p:pic>
                    <p:nvPicPr>
                      <p:cNvPr id="110" name="Object 109">
                        <a:extLst>
                          <a:ext uri="{FF2B5EF4-FFF2-40B4-BE49-F238E27FC236}">
                            <a16:creationId xmlns:a16="http://schemas.microsoft.com/office/drawing/2014/main" id="{4A7B703C-0C78-4F94-8DE2-1B264C5F12A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200" y="1973263"/>
                        <a:ext cx="876300" cy="3429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1" name="Object 110">
            <a:extLst>
              <a:ext uri="{FF2B5EF4-FFF2-40B4-BE49-F238E27FC236}">
                <a16:creationId xmlns:a16="http://schemas.microsoft.com/office/drawing/2014/main" id="{4F849F4D-ED2A-4F30-815A-30C566894693}"/>
              </a:ext>
            </a:extLst>
          </p:cNvPr>
          <p:cNvGraphicFramePr>
            <a:graphicFrameLocks/>
          </p:cNvGraphicFramePr>
          <p:nvPr/>
        </p:nvGraphicFramePr>
        <p:xfrm>
          <a:off x="2393858" y="1954213"/>
          <a:ext cx="812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2" name="Equation" r:id="rId19" imgW="812520" imgH="380880" progId="Equation.DSMT4">
                  <p:embed/>
                </p:oleObj>
              </mc:Choice>
              <mc:Fallback>
                <p:oleObj name="Equation" r:id="rId19" imgW="812520" imgH="380880" progId="Equation.DSMT4">
                  <p:embed/>
                  <p:pic>
                    <p:nvPicPr>
                      <p:cNvPr id="111" name="Object 110">
                        <a:extLst>
                          <a:ext uri="{FF2B5EF4-FFF2-40B4-BE49-F238E27FC236}">
                            <a16:creationId xmlns:a16="http://schemas.microsoft.com/office/drawing/2014/main" id="{4F849F4D-ED2A-4F30-815A-30C56689469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3858" y="1954213"/>
                        <a:ext cx="8128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4" name="Object 113">
            <a:extLst>
              <a:ext uri="{FF2B5EF4-FFF2-40B4-BE49-F238E27FC236}">
                <a16:creationId xmlns:a16="http://schemas.microsoft.com/office/drawing/2014/main" id="{96ECF3A1-F09E-49C6-A879-44A741C9D97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04950" y="1755775"/>
          <a:ext cx="825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3" name="Equation" r:id="rId21" imgW="825480" imgH="736560" progId="Equation.DSMT4">
                  <p:embed/>
                </p:oleObj>
              </mc:Choice>
              <mc:Fallback>
                <p:oleObj name="Equation" r:id="rId21" imgW="825480" imgH="736560" progId="Equation.DSMT4">
                  <p:embed/>
                  <p:pic>
                    <p:nvPicPr>
                      <p:cNvPr id="114" name="Object 113">
                        <a:extLst>
                          <a:ext uri="{FF2B5EF4-FFF2-40B4-BE49-F238E27FC236}">
                            <a16:creationId xmlns:a16="http://schemas.microsoft.com/office/drawing/2014/main" id="{96ECF3A1-F09E-49C6-A879-44A741C9D97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1504950" y="1755775"/>
                        <a:ext cx="8255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" name="Oval 111">
            <a:extLst>
              <a:ext uri="{FF2B5EF4-FFF2-40B4-BE49-F238E27FC236}">
                <a16:creationId xmlns:a16="http://schemas.microsoft.com/office/drawing/2014/main" id="{A8B110C4-C2D8-4121-83FC-CC6DEE3D5E60}"/>
              </a:ext>
            </a:extLst>
          </p:cNvPr>
          <p:cNvSpPr>
            <a:spLocks noChangeAspect="1"/>
          </p:cNvSpPr>
          <p:nvPr/>
        </p:nvSpPr>
        <p:spPr>
          <a:xfrm>
            <a:off x="6451421" y="2548921"/>
            <a:ext cx="2232000" cy="22320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FB9A0B08-9E42-4BEC-B051-C73BFE5C4848}"/>
              </a:ext>
            </a:extLst>
          </p:cNvPr>
          <p:cNvGrpSpPr/>
          <p:nvPr/>
        </p:nvGrpSpPr>
        <p:grpSpPr>
          <a:xfrm>
            <a:off x="6490248" y="2587747"/>
            <a:ext cx="2154346" cy="2154346"/>
            <a:chOff x="6490248" y="2587747"/>
            <a:chExt cx="2154346" cy="2154346"/>
          </a:xfrm>
        </p:grpSpPr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66DB58FC-E87A-4708-A873-2EA56BEC754B}"/>
                </a:ext>
              </a:extLst>
            </p:cNvPr>
            <p:cNvGrpSpPr/>
            <p:nvPr/>
          </p:nvGrpSpPr>
          <p:grpSpPr>
            <a:xfrm>
              <a:off x="6490248" y="3540720"/>
              <a:ext cx="2154346" cy="248400"/>
              <a:chOff x="1940153" y="4533609"/>
              <a:chExt cx="2154346" cy="248400"/>
            </a:xfrm>
            <a:solidFill>
              <a:srgbClr val="FFC000"/>
            </a:solidFill>
          </p:grpSpPr>
          <p:cxnSp>
            <p:nvCxnSpPr>
              <p:cNvPr id="124" name="Straight Connector 123">
                <a:extLst>
                  <a:ext uri="{FF2B5EF4-FFF2-40B4-BE49-F238E27FC236}">
                    <a16:creationId xmlns:a16="http://schemas.microsoft.com/office/drawing/2014/main" id="{7A42309F-30A0-4C1E-AB69-03111CCCB178}"/>
                  </a:ext>
                </a:extLst>
              </p:cNvPr>
              <p:cNvCxnSpPr/>
              <p:nvPr/>
            </p:nvCxnSpPr>
            <p:spPr>
              <a:xfrm flipV="1">
                <a:off x="2197012" y="4651329"/>
                <a:ext cx="1649087" cy="12961"/>
              </a:xfrm>
              <a:prstGeom prst="line">
                <a:avLst/>
              </a:prstGeom>
              <a:grpFill/>
              <a:ln w="44450">
                <a:solidFill>
                  <a:schemeClr val="tx1"/>
                </a:solidFill>
                <a:miter lim="800000"/>
                <a:headEnd type="none" w="lg" len="lg"/>
                <a:tail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5" name="Oval 124">
                <a:extLst>
                  <a:ext uri="{FF2B5EF4-FFF2-40B4-BE49-F238E27FC236}">
                    <a16:creationId xmlns:a16="http://schemas.microsoft.com/office/drawing/2014/main" id="{AEFFBFB5-3964-4A6A-AB48-4481193BB212}"/>
                  </a:ext>
                </a:extLst>
              </p:cNvPr>
              <p:cNvSpPr/>
              <p:nvPr/>
            </p:nvSpPr>
            <p:spPr>
              <a:xfrm rot="5400000" flipV="1">
                <a:off x="3846099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26" name="Oval 125">
                <a:extLst>
                  <a:ext uri="{FF2B5EF4-FFF2-40B4-BE49-F238E27FC236}">
                    <a16:creationId xmlns:a16="http://schemas.microsoft.com/office/drawing/2014/main" id="{FCD475E3-E2DF-4EE0-9B82-A6614BE1063F}"/>
                  </a:ext>
                </a:extLst>
              </p:cNvPr>
              <p:cNvSpPr/>
              <p:nvPr/>
            </p:nvSpPr>
            <p:spPr>
              <a:xfrm rot="5400000" flipV="1">
                <a:off x="1940153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5E4F1C6B-2FD7-43E6-A219-C656CD9AAC67}"/>
                </a:ext>
              </a:extLst>
            </p:cNvPr>
            <p:cNvGrpSpPr/>
            <p:nvPr/>
          </p:nvGrpSpPr>
          <p:grpSpPr>
            <a:xfrm rot="-3600000">
              <a:off x="6490248" y="3540720"/>
              <a:ext cx="2154346" cy="248400"/>
              <a:chOff x="1940153" y="4533609"/>
              <a:chExt cx="2154346" cy="248400"/>
            </a:xfrm>
            <a:solidFill>
              <a:srgbClr val="FFC000"/>
            </a:solidFill>
          </p:grpSpPr>
          <p:cxnSp>
            <p:nvCxnSpPr>
              <p:cNvPr id="121" name="Straight Connector 120">
                <a:extLst>
                  <a:ext uri="{FF2B5EF4-FFF2-40B4-BE49-F238E27FC236}">
                    <a16:creationId xmlns:a16="http://schemas.microsoft.com/office/drawing/2014/main" id="{3586F131-1321-4ECD-9028-CAC08969780E}"/>
                  </a:ext>
                </a:extLst>
              </p:cNvPr>
              <p:cNvCxnSpPr/>
              <p:nvPr/>
            </p:nvCxnSpPr>
            <p:spPr>
              <a:xfrm flipV="1">
                <a:off x="2197012" y="4651329"/>
                <a:ext cx="1649087" cy="12961"/>
              </a:xfrm>
              <a:prstGeom prst="line">
                <a:avLst/>
              </a:prstGeom>
              <a:grpFill/>
              <a:ln w="44450">
                <a:solidFill>
                  <a:schemeClr val="tx1"/>
                </a:solidFill>
                <a:miter lim="800000"/>
                <a:headEnd type="none" w="lg" len="lg"/>
                <a:tail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2" name="Oval 121">
                <a:extLst>
                  <a:ext uri="{FF2B5EF4-FFF2-40B4-BE49-F238E27FC236}">
                    <a16:creationId xmlns:a16="http://schemas.microsoft.com/office/drawing/2014/main" id="{0DB3F576-E76C-42F8-AC1C-4CFC57033B03}"/>
                  </a:ext>
                </a:extLst>
              </p:cNvPr>
              <p:cNvSpPr/>
              <p:nvPr/>
            </p:nvSpPr>
            <p:spPr>
              <a:xfrm rot="5400000" flipV="1">
                <a:off x="3846099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23" name="Oval 122">
                <a:extLst>
                  <a:ext uri="{FF2B5EF4-FFF2-40B4-BE49-F238E27FC236}">
                    <a16:creationId xmlns:a16="http://schemas.microsoft.com/office/drawing/2014/main" id="{008F78C3-3A3B-4FF3-B7B3-C3710B3833E1}"/>
                  </a:ext>
                </a:extLst>
              </p:cNvPr>
              <p:cNvSpPr/>
              <p:nvPr/>
            </p:nvSpPr>
            <p:spPr>
              <a:xfrm rot="5400000" flipV="1">
                <a:off x="1940153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7" name="Group 116">
              <a:extLst>
                <a:ext uri="{FF2B5EF4-FFF2-40B4-BE49-F238E27FC236}">
                  <a16:creationId xmlns:a16="http://schemas.microsoft.com/office/drawing/2014/main" id="{336313F2-E509-49D5-95A2-C984D197BC3C}"/>
                </a:ext>
              </a:extLst>
            </p:cNvPr>
            <p:cNvGrpSpPr/>
            <p:nvPr/>
          </p:nvGrpSpPr>
          <p:grpSpPr>
            <a:xfrm rot="3600000">
              <a:off x="6490248" y="3540720"/>
              <a:ext cx="2154346" cy="248400"/>
              <a:chOff x="1940153" y="4533609"/>
              <a:chExt cx="2154346" cy="248400"/>
            </a:xfrm>
            <a:solidFill>
              <a:srgbClr val="FFC000"/>
            </a:solidFill>
          </p:grpSpPr>
          <p:cxnSp>
            <p:nvCxnSpPr>
              <p:cNvPr id="118" name="Straight Connector 117">
                <a:extLst>
                  <a:ext uri="{FF2B5EF4-FFF2-40B4-BE49-F238E27FC236}">
                    <a16:creationId xmlns:a16="http://schemas.microsoft.com/office/drawing/2014/main" id="{95900AF1-6646-49FD-8974-4EB9E7CE2802}"/>
                  </a:ext>
                </a:extLst>
              </p:cNvPr>
              <p:cNvCxnSpPr/>
              <p:nvPr/>
            </p:nvCxnSpPr>
            <p:spPr>
              <a:xfrm flipV="1">
                <a:off x="2197012" y="4651329"/>
                <a:ext cx="1649087" cy="12961"/>
              </a:xfrm>
              <a:prstGeom prst="line">
                <a:avLst/>
              </a:prstGeom>
              <a:grpFill/>
              <a:ln w="44450">
                <a:solidFill>
                  <a:schemeClr val="tx1"/>
                </a:solidFill>
                <a:miter lim="800000"/>
                <a:headEnd type="none" w="lg" len="lg"/>
                <a:tail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9" name="Oval 118">
                <a:extLst>
                  <a:ext uri="{FF2B5EF4-FFF2-40B4-BE49-F238E27FC236}">
                    <a16:creationId xmlns:a16="http://schemas.microsoft.com/office/drawing/2014/main" id="{AA147A30-C72C-40B8-BB8B-C009E4082F39}"/>
                  </a:ext>
                </a:extLst>
              </p:cNvPr>
              <p:cNvSpPr/>
              <p:nvPr/>
            </p:nvSpPr>
            <p:spPr>
              <a:xfrm rot="5400000" flipV="1">
                <a:off x="3846099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20" name="Oval 119">
                <a:extLst>
                  <a:ext uri="{FF2B5EF4-FFF2-40B4-BE49-F238E27FC236}">
                    <a16:creationId xmlns:a16="http://schemas.microsoft.com/office/drawing/2014/main" id="{C21490EB-B12B-4929-B661-A4E4C8B9E1C2}"/>
                  </a:ext>
                </a:extLst>
              </p:cNvPr>
              <p:cNvSpPr/>
              <p:nvPr/>
            </p:nvSpPr>
            <p:spPr>
              <a:xfrm rot="5400000" flipV="1">
                <a:off x="1940153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127" name="Freeform 157">
            <a:extLst>
              <a:ext uri="{FF2B5EF4-FFF2-40B4-BE49-F238E27FC236}">
                <a16:creationId xmlns:a16="http://schemas.microsoft.com/office/drawing/2014/main" id="{81B72319-082C-4CDC-85E4-1C7037FDA378}"/>
              </a:ext>
            </a:extLst>
          </p:cNvPr>
          <p:cNvSpPr/>
          <p:nvPr/>
        </p:nvSpPr>
        <p:spPr>
          <a:xfrm rot="20580000" flipV="1">
            <a:off x="4609289" y="735618"/>
            <a:ext cx="5916264" cy="5916264"/>
          </a:xfrm>
          <a:custGeom>
            <a:avLst/>
            <a:gdLst>
              <a:gd name="connsiteX0" fmla="*/ 2978703 w 5916264"/>
              <a:gd name="connsiteY0" fmla="*/ 5344723 h 5916264"/>
              <a:gd name="connsiteX1" fmla="*/ 2945840 w 5916264"/>
              <a:gd name="connsiteY1" fmla="*/ 5346204 h 5916264"/>
              <a:gd name="connsiteX2" fmla="*/ 674986 w 5916264"/>
              <a:gd name="connsiteY2" fmla="*/ 3656160 h 5916264"/>
              <a:gd name="connsiteX3" fmla="*/ 1612548 w 5916264"/>
              <a:gd name="connsiteY3" fmla="*/ 985204 h 5916264"/>
              <a:gd name="connsiteX4" fmla="*/ 1640621 w 5916264"/>
              <a:gd name="connsiteY4" fmla="*/ 968055 h 5916264"/>
              <a:gd name="connsiteX5" fmla="*/ 1889115 w 5916264"/>
              <a:gd name="connsiteY5" fmla="*/ 1780844 h 5916264"/>
              <a:gd name="connsiteX6" fmla="*/ 1638270 w 5916264"/>
              <a:gd name="connsiteY6" fmla="*/ 1857535 h 5916264"/>
              <a:gd name="connsiteX7" fmla="*/ 1624844 w 5916264"/>
              <a:gd name="connsiteY7" fmla="*/ 1857535 h 5916264"/>
              <a:gd name="connsiteX8" fmla="*/ 1624844 w 5916264"/>
              <a:gd name="connsiteY8" fmla="*/ 1861640 h 5916264"/>
              <a:gd name="connsiteX9" fmla="*/ 1624199 w 5916264"/>
              <a:gd name="connsiteY9" fmla="*/ 1861837 h 5916264"/>
              <a:gd name="connsiteX10" fmla="*/ 1624844 w 5916264"/>
              <a:gd name="connsiteY10" fmla="*/ 1863946 h 5916264"/>
              <a:gd name="connsiteX11" fmla="*/ 1624844 w 5916264"/>
              <a:gd name="connsiteY11" fmla="*/ 2633072 h 5916264"/>
              <a:gd name="connsiteX12" fmla="*/ 1629134 w 5916264"/>
              <a:gd name="connsiteY12" fmla="*/ 2633072 h 5916264"/>
              <a:gd name="connsiteX13" fmla="*/ 1627152 w 5916264"/>
              <a:gd name="connsiteY13" fmla="*/ 2640621 h 5916264"/>
              <a:gd name="connsiteX14" fmla="*/ 1799617 w 5916264"/>
              <a:gd name="connsiteY14" fmla="*/ 2685900 h 5916264"/>
              <a:gd name="connsiteX15" fmla="*/ 1814223 w 5916264"/>
              <a:gd name="connsiteY15" fmla="*/ 2628514 h 5916264"/>
              <a:gd name="connsiteX16" fmla="*/ 2013649 w 5916264"/>
              <a:gd name="connsiteY16" fmla="*/ 2242365 h 5916264"/>
              <a:gd name="connsiteX17" fmla="*/ 2078094 w 5916264"/>
              <a:gd name="connsiteY17" fmla="*/ 2168312 h 5916264"/>
              <a:gd name="connsiteX18" fmla="*/ 2124827 w 5916264"/>
              <a:gd name="connsiteY18" fmla="*/ 2118391 h 5916264"/>
              <a:gd name="connsiteX19" fmla="*/ 2194370 w 5916264"/>
              <a:gd name="connsiteY19" fmla="*/ 2055732 h 5916264"/>
              <a:gd name="connsiteX20" fmla="*/ 2245958 w 5916264"/>
              <a:gd name="connsiteY20" fmla="*/ 2014691 h 5916264"/>
              <a:gd name="connsiteX21" fmla="*/ 2325188 w 5916264"/>
              <a:gd name="connsiteY21" fmla="*/ 1959265 h 5916264"/>
              <a:gd name="connsiteX22" fmla="*/ 2380509 w 5916264"/>
              <a:gd name="connsiteY22" fmla="*/ 1927353 h 5916264"/>
              <a:gd name="connsiteX23" fmla="*/ 2470050 w 5916264"/>
              <a:gd name="connsiteY23" fmla="*/ 1880081 h 5916264"/>
              <a:gd name="connsiteX24" fmla="*/ 2520058 w 5916264"/>
              <a:gd name="connsiteY24" fmla="*/ 1860556 h 5916264"/>
              <a:gd name="connsiteX25" fmla="*/ 2619651 w 5916264"/>
              <a:gd name="connsiteY25" fmla="*/ 1823103 h 5916264"/>
              <a:gd name="connsiteX26" fmla="*/ 2717769 w 5916264"/>
              <a:gd name="connsiteY26" fmla="*/ 1799745 h 5916264"/>
              <a:gd name="connsiteX27" fmla="*/ 2776147 w 5916264"/>
              <a:gd name="connsiteY27" fmla="*/ 1786618 h 5916264"/>
              <a:gd name="connsiteX28" fmla="*/ 2870725 w 5916264"/>
              <a:gd name="connsiteY28" fmla="*/ 1776396 h 5916264"/>
              <a:gd name="connsiteX29" fmla="*/ 2942285 w 5916264"/>
              <a:gd name="connsiteY29" fmla="*/ 1771365 h 5916264"/>
              <a:gd name="connsiteX30" fmla="*/ 3031119 w 5916264"/>
              <a:gd name="connsiteY30" fmla="*/ 1772876 h 5916264"/>
              <a:gd name="connsiteX31" fmla="*/ 3107757 w 5916264"/>
              <a:gd name="connsiteY31" fmla="*/ 1778914 h 5916264"/>
              <a:gd name="connsiteX32" fmla="*/ 3189657 w 5916264"/>
              <a:gd name="connsiteY32" fmla="*/ 1790452 h 5916264"/>
              <a:gd name="connsiteX33" fmla="*/ 3273870 w 5916264"/>
              <a:gd name="connsiteY33" fmla="*/ 1809723 h 5916264"/>
              <a:gd name="connsiteX34" fmla="*/ 3356499 w 5916264"/>
              <a:gd name="connsiteY34" fmla="*/ 1831814 h 5916264"/>
              <a:gd name="connsiteX35" fmla="*/ 3737762 w 5916264"/>
              <a:gd name="connsiteY35" fmla="*/ 2040429 h 5916264"/>
              <a:gd name="connsiteX36" fmla="*/ 3782120 w 5916264"/>
              <a:gd name="connsiteY36" fmla="*/ 2079979 h 5916264"/>
              <a:gd name="connsiteX37" fmla="*/ 3899650 w 5916264"/>
              <a:gd name="connsiteY37" fmla="*/ 1944776 h 5916264"/>
              <a:gd name="connsiteX38" fmla="*/ 3894519 w 5916264"/>
              <a:gd name="connsiteY38" fmla="*/ 1940316 h 5916264"/>
              <a:gd name="connsiteX39" fmla="*/ 3897642 w 5916264"/>
              <a:gd name="connsiteY39" fmla="*/ 1938209 h 5916264"/>
              <a:gd name="connsiteX40" fmla="*/ 3463968 w 5916264"/>
              <a:gd name="connsiteY40" fmla="*/ 1295260 h 5916264"/>
              <a:gd name="connsiteX41" fmla="*/ 3452108 w 5916264"/>
              <a:gd name="connsiteY41" fmla="*/ 1303259 h 5916264"/>
              <a:gd name="connsiteX42" fmla="*/ 3452032 w 5916264"/>
              <a:gd name="connsiteY42" fmla="*/ 1303012 h 5916264"/>
              <a:gd name="connsiteX43" fmla="*/ 3200783 w 5916264"/>
              <a:gd name="connsiteY43" fmla="*/ 1379827 h 5916264"/>
              <a:gd name="connsiteX44" fmla="*/ 2953446 w 5916264"/>
              <a:gd name="connsiteY44" fmla="*/ 570824 h 5916264"/>
              <a:gd name="connsiteX45" fmla="*/ 2970425 w 5916264"/>
              <a:gd name="connsiteY45" fmla="*/ 570059 h 5916264"/>
              <a:gd name="connsiteX46" fmla="*/ 5241278 w 5916264"/>
              <a:gd name="connsiteY46" fmla="*/ 2260104 h 5916264"/>
              <a:gd name="connsiteX47" fmla="*/ 4303716 w 5916264"/>
              <a:gd name="connsiteY47" fmla="*/ 4931060 h 5916264"/>
              <a:gd name="connsiteX48" fmla="*/ 4289213 w 5916264"/>
              <a:gd name="connsiteY48" fmla="*/ 4939919 h 5916264"/>
              <a:gd name="connsiteX49" fmla="*/ 4055813 w 5916264"/>
              <a:gd name="connsiteY49" fmla="*/ 4176505 h 5916264"/>
              <a:gd name="connsiteX50" fmla="*/ 4307062 w 5916264"/>
              <a:gd name="connsiteY50" fmla="*/ 4099690 h 5916264"/>
              <a:gd name="connsiteX51" fmla="*/ 4306987 w 5916264"/>
              <a:gd name="connsiteY51" fmla="*/ 4099443 h 5916264"/>
              <a:gd name="connsiteX52" fmla="*/ 4321293 w 5916264"/>
              <a:gd name="connsiteY52" fmla="*/ 4099443 h 5916264"/>
              <a:gd name="connsiteX53" fmla="*/ 4321292 w 5916264"/>
              <a:gd name="connsiteY53" fmla="*/ 3323906 h 5916264"/>
              <a:gd name="connsiteX54" fmla="*/ 4317525 w 5916264"/>
              <a:gd name="connsiteY54" fmla="*/ 3323905 h 5916264"/>
              <a:gd name="connsiteX55" fmla="*/ 4319285 w 5916264"/>
              <a:gd name="connsiteY55" fmla="*/ 3317339 h 5916264"/>
              <a:gd name="connsiteX56" fmla="*/ 4146243 w 5916264"/>
              <a:gd name="connsiteY56" fmla="*/ 3270973 h 5916264"/>
              <a:gd name="connsiteX57" fmla="*/ 4131585 w 5916264"/>
              <a:gd name="connsiteY57" fmla="*/ 3328566 h 5916264"/>
              <a:gd name="connsiteX58" fmla="*/ 3326156 w 5916264"/>
              <a:gd name="connsiteY58" fmla="*/ 4133977 h 5916264"/>
              <a:gd name="connsiteX59" fmla="*/ 2208046 w 5916264"/>
              <a:gd name="connsiteY59" fmla="*/ 3916650 h 5916264"/>
              <a:gd name="connsiteX60" fmla="*/ 2163847 w 5916264"/>
              <a:gd name="connsiteY60" fmla="*/ 3877243 h 5916264"/>
              <a:gd name="connsiteX61" fmla="*/ 2046187 w 5916264"/>
              <a:gd name="connsiteY61" fmla="*/ 4011222 h 5916264"/>
              <a:gd name="connsiteX62" fmla="*/ 2052051 w 5916264"/>
              <a:gd name="connsiteY62" fmla="*/ 4016372 h 5916264"/>
              <a:gd name="connsiteX63" fmla="*/ 2048495 w 5916264"/>
              <a:gd name="connsiteY63" fmla="*/ 4018771 h 5916264"/>
              <a:gd name="connsiteX64" fmla="*/ 2478585 w 5916264"/>
              <a:gd name="connsiteY64" fmla="*/ 4656405 h 5916264"/>
              <a:gd name="connsiteX65" fmla="*/ 2479229 w 5916264"/>
              <a:gd name="connsiteY65" fmla="*/ 4658515 h 5916264"/>
              <a:gd name="connsiteX66" fmla="*/ 2479874 w 5916264"/>
              <a:gd name="connsiteY66" fmla="*/ 4658317 h 5916264"/>
              <a:gd name="connsiteX67" fmla="*/ 2482170 w 5916264"/>
              <a:gd name="connsiteY67" fmla="*/ 4661720 h 5916264"/>
              <a:gd name="connsiteX68" fmla="*/ 2493300 w 5916264"/>
              <a:gd name="connsiteY68" fmla="*/ 4654213 h 5916264"/>
              <a:gd name="connsiteX69" fmla="*/ 2744146 w 5916264"/>
              <a:gd name="connsiteY69" fmla="*/ 4577521 h 5916264"/>
              <a:gd name="connsiteX70" fmla="*/ 3822777 w 5916264"/>
              <a:gd name="connsiteY70" fmla="*/ 5786258 h 5916264"/>
              <a:gd name="connsiteX71" fmla="*/ 5786258 w 5916264"/>
              <a:gd name="connsiteY71" fmla="*/ 2093487 h 5916264"/>
              <a:gd name="connsiteX72" fmla="*/ 2093487 w 5916264"/>
              <a:gd name="connsiteY72" fmla="*/ 130006 h 5916264"/>
              <a:gd name="connsiteX73" fmla="*/ 130006 w 5916264"/>
              <a:gd name="connsiteY73" fmla="*/ 3822777 h 5916264"/>
              <a:gd name="connsiteX74" fmla="*/ 3822777 w 5916264"/>
              <a:gd name="connsiteY74" fmla="*/ 5786258 h 591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916264" h="5916264">
                <a:moveTo>
                  <a:pt x="2978703" y="5344723"/>
                </a:moveTo>
                <a:lnTo>
                  <a:pt x="2945840" y="5346204"/>
                </a:lnTo>
                <a:cubicBezTo>
                  <a:pt x="1928064" y="5341277"/>
                  <a:pt x="988213" y="4680679"/>
                  <a:pt x="674986" y="3656160"/>
                </a:cubicBezTo>
                <a:cubicBezTo>
                  <a:pt x="361759" y="2631640"/>
                  <a:pt x="771529" y="1558421"/>
                  <a:pt x="1612548" y="985204"/>
                </a:cubicBezTo>
                <a:lnTo>
                  <a:pt x="1640621" y="968055"/>
                </a:lnTo>
                <a:lnTo>
                  <a:pt x="1889115" y="1780844"/>
                </a:lnTo>
                <a:lnTo>
                  <a:pt x="1638270" y="1857535"/>
                </a:lnTo>
                <a:lnTo>
                  <a:pt x="1624844" y="1857535"/>
                </a:lnTo>
                <a:lnTo>
                  <a:pt x="1624844" y="1861640"/>
                </a:lnTo>
                <a:lnTo>
                  <a:pt x="1624199" y="1861837"/>
                </a:lnTo>
                <a:lnTo>
                  <a:pt x="1624844" y="1863946"/>
                </a:lnTo>
                <a:lnTo>
                  <a:pt x="1624844" y="2633072"/>
                </a:lnTo>
                <a:lnTo>
                  <a:pt x="1629134" y="2633072"/>
                </a:lnTo>
                <a:lnTo>
                  <a:pt x="1627152" y="2640621"/>
                </a:lnTo>
                <a:lnTo>
                  <a:pt x="1799617" y="2685900"/>
                </a:lnTo>
                <a:lnTo>
                  <a:pt x="1814223" y="2628514"/>
                </a:lnTo>
                <a:cubicBezTo>
                  <a:pt x="1857014" y="2488921"/>
                  <a:pt x="1924675" y="2357975"/>
                  <a:pt x="2013649" y="2242365"/>
                </a:cubicBezTo>
                <a:lnTo>
                  <a:pt x="2078094" y="2168312"/>
                </a:lnTo>
                <a:lnTo>
                  <a:pt x="2124827" y="2118391"/>
                </a:lnTo>
                <a:lnTo>
                  <a:pt x="2194370" y="2055732"/>
                </a:lnTo>
                <a:lnTo>
                  <a:pt x="2245958" y="2014691"/>
                </a:lnTo>
                <a:lnTo>
                  <a:pt x="2325188" y="1959265"/>
                </a:lnTo>
                <a:lnTo>
                  <a:pt x="2380509" y="1927353"/>
                </a:lnTo>
                <a:lnTo>
                  <a:pt x="2470050" y="1880081"/>
                </a:lnTo>
                <a:lnTo>
                  <a:pt x="2520058" y="1860556"/>
                </a:lnTo>
                <a:lnTo>
                  <a:pt x="2619651" y="1823103"/>
                </a:lnTo>
                <a:lnTo>
                  <a:pt x="2717769" y="1799745"/>
                </a:lnTo>
                <a:lnTo>
                  <a:pt x="2776147" y="1786618"/>
                </a:lnTo>
                <a:lnTo>
                  <a:pt x="2870725" y="1776396"/>
                </a:lnTo>
                <a:lnTo>
                  <a:pt x="2942285" y="1771365"/>
                </a:lnTo>
                <a:lnTo>
                  <a:pt x="3031119" y="1772876"/>
                </a:lnTo>
                <a:lnTo>
                  <a:pt x="3107757" y="1778914"/>
                </a:lnTo>
                <a:lnTo>
                  <a:pt x="3189657" y="1790452"/>
                </a:lnTo>
                <a:lnTo>
                  <a:pt x="3273870" y="1809723"/>
                </a:lnTo>
                <a:lnTo>
                  <a:pt x="3356499" y="1831814"/>
                </a:lnTo>
                <a:cubicBezTo>
                  <a:pt x="3494910" y="1877905"/>
                  <a:pt x="3624227" y="1948630"/>
                  <a:pt x="3737762" y="2040429"/>
                </a:cubicBezTo>
                <a:lnTo>
                  <a:pt x="3782120" y="2079979"/>
                </a:lnTo>
                <a:lnTo>
                  <a:pt x="3899650" y="1944776"/>
                </a:lnTo>
                <a:lnTo>
                  <a:pt x="3894519" y="1940316"/>
                </a:lnTo>
                <a:lnTo>
                  <a:pt x="3897642" y="1938209"/>
                </a:lnTo>
                <a:lnTo>
                  <a:pt x="3463968" y="1295260"/>
                </a:lnTo>
                <a:lnTo>
                  <a:pt x="3452108" y="1303259"/>
                </a:lnTo>
                <a:lnTo>
                  <a:pt x="3452032" y="1303012"/>
                </a:lnTo>
                <a:lnTo>
                  <a:pt x="3200783" y="1379827"/>
                </a:lnTo>
                <a:lnTo>
                  <a:pt x="2953446" y="570824"/>
                </a:lnTo>
                <a:lnTo>
                  <a:pt x="2970425" y="570059"/>
                </a:lnTo>
                <a:cubicBezTo>
                  <a:pt x="3988200" y="574986"/>
                  <a:pt x="4928051" y="1235584"/>
                  <a:pt x="5241278" y="2260104"/>
                </a:cubicBezTo>
                <a:cubicBezTo>
                  <a:pt x="5554505" y="3284623"/>
                  <a:pt x="5144735" y="4357842"/>
                  <a:pt x="4303716" y="4931060"/>
                </a:cubicBezTo>
                <a:lnTo>
                  <a:pt x="4289213" y="4939919"/>
                </a:lnTo>
                <a:lnTo>
                  <a:pt x="4055813" y="4176505"/>
                </a:lnTo>
                <a:lnTo>
                  <a:pt x="4307062" y="4099690"/>
                </a:lnTo>
                <a:lnTo>
                  <a:pt x="4306987" y="4099443"/>
                </a:lnTo>
                <a:lnTo>
                  <a:pt x="4321293" y="4099443"/>
                </a:lnTo>
                <a:lnTo>
                  <a:pt x="4321292" y="3323906"/>
                </a:lnTo>
                <a:lnTo>
                  <a:pt x="4317525" y="3323905"/>
                </a:lnTo>
                <a:lnTo>
                  <a:pt x="4319285" y="3317339"/>
                </a:lnTo>
                <a:lnTo>
                  <a:pt x="4146243" y="3270973"/>
                </a:lnTo>
                <a:lnTo>
                  <a:pt x="4131585" y="3328566"/>
                </a:lnTo>
                <a:cubicBezTo>
                  <a:pt x="4017476" y="3700814"/>
                  <a:pt x="3726514" y="4011576"/>
                  <a:pt x="3326156" y="4133977"/>
                </a:cubicBezTo>
                <a:cubicBezTo>
                  <a:pt x="2925800" y="4256378"/>
                  <a:pt x="2510805" y="4161449"/>
                  <a:pt x="2208046" y="3916650"/>
                </a:cubicBezTo>
                <a:lnTo>
                  <a:pt x="2163847" y="3877243"/>
                </a:lnTo>
                <a:lnTo>
                  <a:pt x="2046187" y="4011222"/>
                </a:lnTo>
                <a:lnTo>
                  <a:pt x="2052051" y="4016372"/>
                </a:lnTo>
                <a:lnTo>
                  <a:pt x="2048495" y="4018771"/>
                </a:lnTo>
                <a:lnTo>
                  <a:pt x="2478585" y="4656405"/>
                </a:lnTo>
                <a:lnTo>
                  <a:pt x="2479229" y="4658515"/>
                </a:lnTo>
                <a:lnTo>
                  <a:pt x="2479874" y="4658317"/>
                </a:lnTo>
                <a:lnTo>
                  <a:pt x="2482170" y="4661720"/>
                </a:lnTo>
                <a:lnTo>
                  <a:pt x="2493300" y="4654213"/>
                </a:lnTo>
                <a:lnTo>
                  <a:pt x="2744146" y="4577521"/>
                </a:lnTo>
                <a:close/>
                <a:moveTo>
                  <a:pt x="3822777" y="5786258"/>
                </a:moveTo>
                <a:cubicBezTo>
                  <a:pt x="5384708" y="5308728"/>
                  <a:pt x="6263788" y="3655418"/>
                  <a:pt x="5786258" y="2093487"/>
                </a:cubicBezTo>
                <a:cubicBezTo>
                  <a:pt x="5308728" y="531556"/>
                  <a:pt x="3655418" y="-347524"/>
                  <a:pt x="2093487" y="130006"/>
                </a:cubicBezTo>
                <a:cubicBezTo>
                  <a:pt x="531557" y="607536"/>
                  <a:pt x="-347524" y="2260846"/>
                  <a:pt x="130006" y="3822777"/>
                </a:cubicBezTo>
                <a:cubicBezTo>
                  <a:pt x="607536" y="5384707"/>
                  <a:pt x="2260846" y="6263788"/>
                  <a:pt x="3822777" y="578625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DD48111B-6C67-4941-AC8D-DA981988E636}"/>
              </a:ext>
            </a:extLst>
          </p:cNvPr>
          <p:cNvGrpSpPr/>
          <p:nvPr/>
        </p:nvGrpSpPr>
        <p:grpSpPr>
          <a:xfrm>
            <a:off x="6654570" y="1455723"/>
            <a:ext cx="1863803" cy="743220"/>
            <a:chOff x="2312733" y="1192908"/>
            <a:chExt cx="1863803" cy="743220"/>
          </a:xfrm>
        </p:grpSpPr>
        <p:grpSp>
          <p:nvGrpSpPr>
            <p:cNvPr id="129" name="Group 128">
              <a:extLst>
                <a:ext uri="{FF2B5EF4-FFF2-40B4-BE49-F238E27FC236}">
                  <a16:creationId xmlns:a16="http://schemas.microsoft.com/office/drawing/2014/main" id="{5D723487-CB01-4406-AA81-3497323B2A52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930062" y="1457018"/>
              <a:ext cx="246474" cy="234000"/>
              <a:chOff x="8067290" y="1671471"/>
              <a:chExt cx="274320" cy="260436"/>
            </a:xfrm>
          </p:grpSpPr>
          <p:sp>
            <p:nvSpPr>
              <p:cNvPr id="139" name="Oval 138">
                <a:extLst>
                  <a:ext uri="{FF2B5EF4-FFF2-40B4-BE49-F238E27FC236}">
                    <a16:creationId xmlns:a16="http://schemas.microsoft.com/office/drawing/2014/main" id="{2D7A74FE-FD8E-4232-9237-ACEA12E2619E}"/>
                  </a:ext>
                </a:extLst>
              </p:cNvPr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40" name="Oval 139">
                <a:extLst>
                  <a:ext uri="{FF2B5EF4-FFF2-40B4-BE49-F238E27FC236}">
                    <a16:creationId xmlns:a16="http://schemas.microsoft.com/office/drawing/2014/main" id="{EAA71499-F026-455C-B4E0-D0B41688B1EE}"/>
                  </a:ext>
                </a:extLst>
              </p:cNvPr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30" name="Group 129">
              <a:extLst>
                <a:ext uri="{FF2B5EF4-FFF2-40B4-BE49-F238E27FC236}">
                  <a16:creationId xmlns:a16="http://schemas.microsoft.com/office/drawing/2014/main" id="{D66D586B-859E-4276-A9C5-8F088ECB6FC0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930062" y="1702128"/>
              <a:ext cx="246474" cy="234000"/>
              <a:chOff x="8067290" y="1671471"/>
              <a:chExt cx="274320" cy="260436"/>
            </a:xfrm>
          </p:grpSpPr>
          <p:sp>
            <p:nvSpPr>
              <p:cNvPr id="137" name="Oval 136">
                <a:extLst>
                  <a:ext uri="{FF2B5EF4-FFF2-40B4-BE49-F238E27FC236}">
                    <a16:creationId xmlns:a16="http://schemas.microsoft.com/office/drawing/2014/main" id="{01EF96E8-EE8E-4395-835E-7CC5B73CF3F4}"/>
                  </a:ext>
                </a:extLst>
              </p:cNvPr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38" name="Oval 137">
                <a:extLst>
                  <a:ext uri="{FF2B5EF4-FFF2-40B4-BE49-F238E27FC236}">
                    <a16:creationId xmlns:a16="http://schemas.microsoft.com/office/drawing/2014/main" id="{FCAF9428-5F8B-4068-BA6C-EB7F472AAE4F}"/>
                  </a:ext>
                </a:extLst>
              </p:cNvPr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31" name="Group 130">
              <a:extLst>
                <a:ext uri="{FF2B5EF4-FFF2-40B4-BE49-F238E27FC236}">
                  <a16:creationId xmlns:a16="http://schemas.microsoft.com/office/drawing/2014/main" id="{CEE18645-DE83-4B91-9102-6750D168E4BF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930062" y="1211908"/>
              <a:ext cx="246474" cy="234000"/>
              <a:chOff x="8067290" y="1671471"/>
              <a:chExt cx="274320" cy="260436"/>
            </a:xfrm>
          </p:grpSpPr>
          <p:sp>
            <p:nvSpPr>
              <p:cNvPr id="135" name="Oval 134">
                <a:extLst>
                  <a:ext uri="{FF2B5EF4-FFF2-40B4-BE49-F238E27FC236}">
                    <a16:creationId xmlns:a16="http://schemas.microsoft.com/office/drawing/2014/main" id="{348BCA94-18FE-4C7A-A6DB-CCB2F9BE7E54}"/>
                  </a:ext>
                </a:extLst>
              </p:cNvPr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36" name="Oval 135">
                <a:extLst>
                  <a:ext uri="{FF2B5EF4-FFF2-40B4-BE49-F238E27FC236}">
                    <a16:creationId xmlns:a16="http://schemas.microsoft.com/office/drawing/2014/main" id="{B5121A6A-960A-449D-A7F1-DEB679579CDD}"/>
                  </a:ext>
                </a:extLst>
              </p:cNvPr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32" name="Flowchart: Summing Junction 131">
              <a:extLst>
                <a:ext uri="{FF2B5EF4-FFF2-40B4-BE49-F238E27FC236}">
                  <a16:creationId xmlns:a16="http://schemas.microsoft.com/office/drawing/2014/main" id="{C41139D1-64CE-47FC-B933-5AA14031434D}"/>
                </a:ext>
              </a:extLst>
            </p:cNvPr>
            <p:cNvSpPr>
              <a:spLocks noChangeAspect="1"/>
            </p:cNvSpPr>
            <p:nvPr/>
          </p:nvSpPr>
          <p:spPr>
            <a:xfrm flipV="1">
              <a:off x="2312733" y="1192908"/>
              <a:ext cx="234000" cy="2340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33" name="Flowchart: Summing Junction 132">
              <a:extLst>
                <a:ext uri="{FF2B5EF4-FFF2-40B4-BE49-F238E27FC236}">
                  <a16:creationId xmlns:a16="http://schemas.microsoft.com/office/drawing/2014/main" id="{8AC82178-1824-4862-B3DA-F9F425ED13CF}"/>
                </a:ext>
              </a:extLst>
            </p:cNvPr>
            <p:cNvSpPr>
              <a:spLocks noChangeAspect="1"/>
            </p:cNvSpPr>
            <p:nvPr/>
          </p:nvSpPr>
          <p:spPr>
            <a:xfrm flipV="1">
              <a:off x="2312733" y="1698267"/>
              <a:ext cx="234000" cy="2340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34" name="Flowchart: Summing Junction 133">
              <a:extLst>
                <a:ext uri="{FF2B5EF4-FFF2-40B4-BE49-F238E27FC236}">
                  <a16:creationId xmlns:a16="http://schemas.microsoft.com/office/drawing/2014/main" id="{43EE3FBC-0727-45E0-9AD3-557B6A665187}"/>
                </a:ext>
              </a:extLst>
            </p:cNvPr>
            <p:cNvSpPr>
              <a:spLocks noChangeAspect="1"/>
            </p:cNvSpPr>
            <p:nvPr/>
          </p:nvSpPr>
          <p:spPr>
            <a:xfrm flipV="1">
              <a:off x="2312733" y="1445587"/>
              <a:ext cx="234000" cy="2340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41" name="Group 140">
            <a:extLst>
              <a:ext uri="{FF2B5EF4-FFF2-40B4-BE49-F238E27FC236}">
                <a16:creationId xmlns:a16="http://schemas.microsoft.com/office/drawing/2014/main" id="{C0834613-92ED-4EFD-A12E-773A53B00CA7}"/>
              </a:ext>
            </a:extLst>
          </p:cNvPr>
          <p:cNvGrpSpPr/>
          <p:nvPr/>
        </p:nvGrpSpPr>
        <p:grpSpPr>
          <a:xfrm>
            <a:off x="6634413" y="5137707"/>
            <a:ext cx="1885067" cy="772047"/>
            <a:chOff x="2306637" y="4874892"/>
            <a:chExt cx="1885067" cy="772047"/>
          </a:xfrm>
        </p:grpSpPr>
        <p:grpSp>
          <p:nvGrpSpPr>
            <p:cNvPr id="142" name="Group 141">
              <a:extLst>
                <a:ext uri="{FF2B5EF4-FFF2-40B4-BE49-F238E27FC236}">
                  <a16:creationId xmlns:a16="http://schemas.microsoft.com/office/drawing/2014/main" id="{DCADA5EF-0B75-4DB5-8555-D357736BD9EF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930062" y="5139002"/>
              <a:ext cx="261642" cy="248400"/>
              <a:chOff x="8067290" y="1671471"/>
              <a:chExt cx="274320" cy="260436"/>
            </a:xfrm>
          </p:grpSpPr>
          <p:sp>
            <p:nvSpPr>
              <p:cNvPr id="152" name="Oval 151">
                <a:extLst>
                  <a:ext uri="{FF2B5EF4-FFF2-40B4-BE49-F238E27FC236}">
                    <a16:creationId xmlns:a16="http://schemas.microsoft.com/office/drawing/2014/main" id="{C299F51E-F61E-4B01-A291-3C43CC858C01}"/>
                  </a:ext>
                </a:extLst>
              </p:cNvPr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53" name="Oval 152">
                <a:extLst>
                  <a:ext uri="{FF2B5EF4-FFF2-40B4-BE49-F238E27FC236}">
                    <a16:creationId xmlns:a16="http://schemas.microsoft.com/office/drawing/2014/main" id="{3021E460-2F1C-49C9-9B1D-12DFF69AB40F}"/>
                  </a:ext>
                </a:extLst>
              </p:cNvPr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43" name="Group 142">
              <a:extLst>
                <a:ext uri="{FF2B5EF4-FFF2-40B4-BE49-F238E27FC236}">
                  <a16:creationId xmlns:a16="http://schemas.microsoft.com/office/drawing/2014/main" id="{381CF055-7072-48B3-88DC-E059A8B35A2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930062" y="5390208"/>
              <a:ext cx="261642" cy="248400"/>
              <a:chOff x="8067290" y="1671471"/>
              <a:chExt cx="274320" cy="260436"/>
            </a:xfrm>
          </p:grpSpPr>
          <p:sp>
            <p:nvSpPr>
              <p:cNvPr id="150" name="Oval 149">
                <a:extLst>
                  <a:ext uri="{FF2B5EF4-FFF2-40B4-BE49-F238E27FC236}">
                    <a16:creationId xmlns:a16="http://schemas.microsoft.com/office/drawing/2014/main" id="{62950917-415F-4FB9-8CF8-BC1CF1FC2304}"/>
                  </a:ext>
                </a:extLst>
              </p:cNvPr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51" name="Oval 150">
                <a:extLst>
                  <a:ext uri="{FF2B5EF4-FFF2-40B4-BE49-F238E27FC236}">
                    <a16:creationId xmlns:a16="http://schemas.microsoft.com/office/drawing/2014/main" id="{68F89A77-C69F-4ECF-B711-BB9CFA7C1BCC}"/>
                  </a:ext>
                </a:extLst>
              </p:cNvPr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44" name="Group 143">
              <a:extLst>
                <a:ext uri="{FF2B5EF4-FFF2-40B4-BE49-F238E27FC236}">
                  <a16:creationId xmlns:a16="http://schemas.microsoft.com/office/drawing/2014/main" id="{58575275-E1DA-4DA9-9BD3-867846F88DEF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930062" y="4881700"/>
              <a:ext cx="261642" cy="248400"/>
              <a:chOff x="8067290" y="1671471"/>
              <a:chExt cx="274320" cy="260436"/>
            </a:xfrm>
          </p:grpSpPr>
          <p:sp>
            <p:nvSpPr>
              <p:cNvPr id="148" name="Oval 147">
                <a:extLst>
                  <a:ext uri="{FF2B5EF4-FFF2-40B4-BE49-F238E27FC236}">
                    <a16:creationId xmlns:a16="http://schemas.microsoft.com/office/drawing/2014/main" id="{2111604C-B747-4946-BD2B-9B329060E5A3}"/>
                  </a:ext>
                </a:extLst>
              </p:cNvPr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49" name="Oval 148">
                <a:extLst>
                  <a:ext uri="{FF2B5EF4-FFF2-40B4-BE49-F238E27FC236}">
                    <a16:creationId xmlns:a16="http://schemas.microsoft.com/office/drawing/2014/main" id="{FEB4584B-FE6A-4E3D-8124-74AAF65C85FB}"/>
                  </a:ext>
                </a:extLst>
              </p:cNvPr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45" name="Flowchart: Summing Junction 144">
              <a:extLst>
                <a:ext uri="{FF2B5EF4-FFF2-40B4-BE49-F238E27FC236}">
                  <a16:creationId xmlns:a16="http://schemas.microsoft.com/office/drawing/2014/main" id="{4418A4ED-7F8C-448A-A2B7-85727D4D048C}"/>
                </a:ext>
              </a:extLst>
            </p:cNvPr>
            <p:cNvSpPr>
              <a:spLocks noChangeAspect="1"/>
            </p:cNvSpPr>
            <p:nvPr/>
          </p:nvSpPr>
          <p:spPr>
            <a:xfrm flipV="1">
              <a:off x="2306637" y="4874892"/>
              <a:ext cx="248400" cy="2484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46" name="Flowchart: Summing Junction 145">
              <a:extLst>
                <a:ext uri="{FF2B5EF4-FFF2-40B4-BE49-F238E27FC236}">
                  <a16:creationId xmlns:a16="http://schemas.microsoft.com/office/drawing/2014/main" id="{942FA7F8-BFD8-4361-9B45-A8367F6AEE4B}"/>
                </a:ext>
              </a:extLst>
            </p:cNvPr>
            <p:cNvSpPr>
              <a:spLocks noChangeAspect="1"/>
            </p:cNvSpPr>
            <p:nvPr/>
          </p:nvSpPr>
          <p:spPr>
            <a:xfrm flipV="1">
              <a:off x="2306637" y="5398539"/>
              <a:ext cx="248400" cy="2484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47" name="Flowchart: Summing Junction 146">
              <a:extLst>
                <a:ext uri="{FF2B5EF4-FFF2-40B4-BE49-F238E27FC236}">
                  <a16:creationId xmlns:a16="http://schemas.microsoft.com/office/drawing/2014/main" id="{ECBA4629-438C-402F-9BF3-76E9753BB97D}"/>
                </a:ext>
              </a:extLst>
            </p:cNvPr>
            <p:cNvSpPr>
              <a:spLocks noChangeAspect="1"/>
            </p:cNvSpPr>
            <p:nvPr/>
          </p:nvSpPr>
          <p:spPr>
            <a:xfrm flipV="1">
              <a:off x="2306637" y="5139764"/>
              <a:ext cx="248400" cy="2484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154" name="Oval 153">
            <a:extLst>
              <a:ext uri="{FF2B5EF4-FFF2-40B4-BE49-F238E27FC236}">
                <a16:creationId xmlns:a16="http://schemas.microsoft.com/office/drawing/2014/main" id="{57B8C7DC-1925-489F-8C9A-E68B4B16C5FA}"/>
              </a:ext>
            </a:extLst>
          </p:cNvPr>
          <p:cNvSpPr>
            <a:spLocks noChangeAspect="1"/>
          </p:cNvSpPr>
          <p:nvPr/>
        </p:nvSpPr>
        <p:spPr>
          <a:xfrm>
            <a:off x="7151831" y="3249331"/>
            <a:ext cx="831180" cy="83118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1BC6BF2F-5C45-4A64-AE41-0CA0B212A6A4}"/>
              </a:ext>
            </a:extLst>
          </p:cNvPr>
          <p:cNvSpPr>
            <a:spLocks noChangeAspect="1"/>
          </p:cNvSpPr>
          <p:nvPr/>
        </p:nvSpPr>
        <p:spPr>
          <a:xfrm>
            <a:off x="7260919" y="3358419"/>
            <a:ext cx="613004" cy="613004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156" name="Straight Connector 155">
            <a:extLst>
              <a:ext uri="{FF2B5EF4-FFF2-40B4-BE49-F238E27FC236}">
                <a16:creationId xmlns:a16="http://schemas.microsoft.com/office/drawing/2014/main" id="{4B6CD6F2-EE25-40EA-9B26-63AE6021EE33}"/>
              </a:ext>
            </a:extLst>
          </p:cNvPr>
          <p:cNvCxnSpPr>
            <a:cxnSpLocks/>
          </p:cNvCxnSpPr>
          <p:nvPr/>
        </p:nvCxnSpPr>
        <p:spPr>
          <a:xfrm>
            <a:off x="5825971" y="0"/>
            <a:ext cx="0" cy="6858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Connector 156">
            <a:extLst>
              <a:ext uri="{FF2B5EF4-FFF2-40B4-BE49-F238E27FC236}">
                <a16:creationId xmlns:a16="http://schemas.microsoft.com/office/drawing/2014/main" id="{BE8C396D-5144-4E20-BA7C-76F810263D38}"/>
              </a:ext>
            </a:extLst>
          </p:cNvPr>
          <p:cNvCxnSpPr>
            <a:cxnSpLocks/>
          </p:cNvCxnSpPr>
          <p:nvPr/>
        </p:nvCxnSpPr>
        <p:spPr>
          <a:xfrm>
            <a:off x="9144000" y="0"/>
            <a:ext cx="0" cy="6858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8" name="Rectangle 157">
            <a:extLst>
              <a:ext uri="{FF2B5EF4-FFF2-40B4-BE49-F238E27FC236}">
                <a16:creationId xmlns:a16="http://schemas.microsoft.com/office/drawing/2014/main" id="{57DD0200-82BA-4AB1-A1B5-E08234E7BDD8}"/>
              </a:ext>
            </a:extLst>
          </p:cNvPr>
          <p:cNvSpPr/>
          <p:nvPr/>
        </p:nvSpPr>
        <p:spPr>
          <a:xfrm>
            <a:off x="6907039" y="83211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id="{67D2DA21-DF1D-4AD0-A764-537034CEB9E5}"/>
              </a:ext>
            </a:extLst>
          </p:cNvPr>
          <p:cNvSpPr/>
          <p:nvPr/>
        </p:nvSpPr>
        <p:spPr>
          <a:xfrm>
            <a:off x="6907019" y="489357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160" name="Rectangle 159">
            <a:extLst>
              <a:ext uri="{FF2B5EF4-FFF2-40B4-BE49-F238E27FC236}">
                <a16:creationId xmlns:a16="http://schemas.microsoft.com/office/drawing/2014/main" id="{BAADFD27-66F5-4DAE-AED7-E8063CCBDABD}"/>
              </a:ext>
            </a:extLst>
          </p:cNvPr>
          <p:cNvSpPr/>
          <p:nvPr/>
        </p:nvSpPr>
        <p:spPr>
          <a:xfrm>
            <a:off x="4427091" y="0"/>
            <a:ext cx="1392857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2751026" y="3030341"/>
            <a:ext cx="2012481" cy="58576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1800">
                <a:latin typeface="+mn-lt"/>
              </a:rPr>
              <a:t>Tension induite</a:t>
            </a:r>
            <a:br>
              <a:rPr lang="fr-CH" sz="1800">
                <a:latin typeface="+mn-lt"/>
              </a:rPr>
            </a:br>
            <a:r>
              <a:rPr lang="fr-CH" sz="1800">
                <a:latin typeface="+mn-lt"/>
              </a:rPr>
              <a:t>de mouvement</a:t>
            </a:r>
          </a:p>
        </p:txBody>
      </p:sp>
      <p:sp>
        <p:nvSpPr>
          <p:cNvPr id="87" name="Title 1"/>
          <p:cNvSpPr txBox="1">
            <a:spLocks/>
          </p:cNvSpPr>
          <p:nvPr/>
        </p:nvSpPr>
        <p:spPr>
          <a:xfrm>
            <a:off x="11953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Tension induite généralisée</a:t>
            </a:r>
          </a:p>
        </p:txBody>
      </p:sp>
    </p:spTree>
    <p:extLst>
      <p:ext uri="{BB962C8B-B14F-4D97-AF65-F5344CB8AC3E}">
        <p14:creationId xmlns:p14="http://schemas.microsoft.com/office/powerpoint/2010/main" val="289412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90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955042" y="3850613"/>
            <a:ext cx="15153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régime permanent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CA8CE3A-1729-497A-AC4E-A668D7FCA69B}"/>
              </a:ext>
            </a:extLst>
          </p:cNvPr>
          <p:cNvGrpSpPr/>
          <p:nvPr/>
        </p:nvGrpSpPr>
        <p:grpSpPr>
          <a:xfrm>
            <a:off x="4596400" y="1000026"/>
            <a:ext cx="4126431" cy="2025279"/>
            <a:chOff x="4596400" y="1000026"/>
            <a:chExt cx="4126431" cy="2025279"/>
          </a:xfrm>
        </p:grpSpPr>
        <p:graphicFrame>
          <p:nvGraphicFramePr>
            <p:cNvPr id="4" name="Object 3">
              <a:extLst>
                <a:ext uri="{FF2B5EF4-FFF2-40B4-BE49-F238E27FC236}">
                  <a16:creationId xmlns:a16="http://schemas.microsoft.com/office/drawing/2014/main" id="{86E52444-AB33-4189-987B-ED958B844829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083673828"/>
                </p:ext>
              </p:extLst>
            </p:nvPr>
          </p:nvGraphicFramePr>
          <p:xfrm>
            <a:off x="5131426" y="1073876"/>
            <a:ext cx="203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3" name="Equation" r:id="rId4" imgW="203040" imgH="380880" progId="Equation.DSMT4">
                    <p:embed/>
                  </p:oleObj>
                </mc:Choice>
                <mc:Fallback>
                  <p:oleObj name="Equation" r:id="rId4" imgW="203040" imgH="380880" progId="Equation.DSMT4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5131426" y="1073876"/>
                          <a:ext cx="203200" cy="3810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" name="Object 2">
              <a:extLst>
                <a:ext uri="{FF2B5EF4-FFF2-40B4-BE49-F238E27FC236}">
                  <a16:creationId xmlns:a16="http://schemas.microsoft.com/office/drawing/2014/main" id="{25C02958-9AFF-4045-BC2D-4E2A1212D138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982745866"/>
                </p:ext>
              </p:extLst>
            </p:nvPr>
          </p:nvGraphicFramePr>
          <p:xfrm>
            <a:off x="4596400" y="2062276"/>
            <a:ext cx="2794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4" name="Equation" r:id="rId6" imgW="279360" imgH="380880" progId="Equation.DSMT4">
                    <p:embed/>
                  </p:oleObj>
                </mc:Choice>
                <mc:Fallback>
                  <p:oleObj name="Equation" r:id="rId6" imgW="279360" imgH="380880" progId="Equation.DSMT4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4596400" y="2062276"/>
                          <a:ext cx="279400" cy="3810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6" name="Line 19"/>
            <p:cNvSpPr>
              <a:spLocks noChangeShapeType="1"/>
            </p:cNvSpPr>
            <p:nvPr/>
          </p:nvSpPr>
          <p:spPr bwMode="auto">
            <a:xfrm>
              <a:off x="7741964" y="1467430"/>
              <a:ext cx="0" cy="15578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2" name="Line 11"/>
            <p:cNvSpPr>
              <a:spLocks noChangeShapeType="1"/>
            </p:cNvSpPr>
            <p:nvPr/>
          </p:nvSpPr>
          <p:spPr bwMode="auto">
            <a:xfrm>
              <a:off x="4928909" y="1480437"/>
              <a:ext cx="28152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3" name="Rectangle 12"/>
            <p:cNvSpPr>
              <a:spLocks noChangeArrowheads="1"/>
            </p:cNvSpPr>
            <p:nvPr/>
          </p:nvSpPr>
          <p:spPr bwMode="auto">
            <a:xfrm>
              <a:off x="5478185" y="1339132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4" name="Rectangle 13"/>
            <p:cNvSpPr>
              <a:spLocks noChangeArrowheads="1"/>
            </p:cNvSpPr>
            <p:nvPr/>
          </p:nvSpPr>
          <p:spPr bwMode="auto">
            <a:xfrm>
              <a:off x="6539270" y="1339132"/>
              <a:ext cx="766128" cy="287338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5" name="Line 16"/>
            <p:cNvSpPr>
              <a:spLocks noChangeShapeType="1"/>
            </p:cNvSpPr>
            <p:nvPr/>
          </p:nvSpPr>
          <p:spPr bwMode="auto">
            <a:xfrm>
              <a:off x="4927323" y="3024602"/>
              <a:ext cx="28146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77" name="Object 76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385293096"/>
                </p:ext>
              </p:extLst>
            </p:nvPr>
          </p:nvGraphicFramePr>
          <p:xfrm>
            <a:off x="5727740" y="1000026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5" name="Equation" r:id="rId8" imgW="266400" imgH="266400" progId="Equation.DSMT4">
                    <p:embed/>
                  </p:oleObj>
                </mc:Choice>
                <mc:Fallback>
                  <p:oleObj name="Equation" r:id="rId8" imgW="266400" imgH="266400" progId="Equation.DSMT4">
                    <p:embed/>
                    <p:pic>
                      <p:nvPicPr>
                        <p:cNvPr id="77" name="Object 7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27740" y="1000026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8" name="Object 77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186816021"/>
                </p:ext>
              </p:extLst>
            </p:nvPr>
          </p:nvGraphicFramePr>
          <p:xfrm>
            <a:off x="6808306" y="1008176"/>
            <a:ext cx="2286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6" name="Equation" r:id="rId10" imgW="228600" imgH="266400" progId="Equation.DSMT4">
                    <p:embed/>
                  </p:oleObj>
                </mc:Choice>
                <mc:Fallback>
                  <p:oleObj name="Equation" r:id="rId10" imgW="228600" imgH="266400" progId="Equation.DSMT4">
                    <p:embed/>
                    <p:pic>
                      <p:nvPicPr>
                        <p:cNvPr id="78" name="Object 7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08306" y="1008176"/>
                          <a:ext cx="2286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7" name="Object 86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573275001"/>
                </p:ext>
              </p:extLst>
            </p:nvPr>
          </p:nvGraphicFramePr>
          <p:xfrm>
            <a:off x="8456131" y="2062276"/>
            <a:ext cx="2667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7" name="Equation" r:id="rId12" imgW="266400" imgH="380880" progId="Equation.DSMT4">
                    <p:embed/>
                  </p:oleObj>
                </mc:Choice>
                <mc:Fallback>
                  <p:oleObj name="Equation" r:id="rId12" imgW="266400" imgH="380880" progId="Equation.DSMT4">
                    <p:embed/>
                    <p:pic>
                      <p:nvPicPr>
                        <p:cNvPr id="87" name="Object 8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456131" y="2062276"/>
                          <a:ext cx="2667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8" name="Oval 87"/>
            <p:cNvSpPr/>
            <p:nvPr/>
          </p:nvSpPr>
          <p:spPr>
            <a:xfrm>
              <a:off x="7350466" y="1862489"/>
              <a:ext cx="782995" cy="782995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89" name="Straight Arrow Connector 88"/>
            <p:cNvCxnSpPr/>
            <p:nvPr/>
          </p:nvCxnSpPr>
          <p:spPr>
            <a:xfrm rot="16200000">
              <a:off x="5164251" y="1322481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Arrow Connector 90"/>
            <p:cNvCxnSpPr/>
            <p:nvPr/>
          </p:nvCxnSpPr>
          <p:spPr>
            <a:xfrm>
              <a:off x="4931849" y="1585955"/>
              <a:ext cx="0" cy="129906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Arrow Connector 92"/>
            <p:cNvCxnSpPr/>
            <p:nvPr/>
          </p:nvCxnSpPr>
          <p:spPr>
            <a:xfrm>
              <a:off x="8283085" y="1878681"/>
              <a:ext cx="0" cy="78299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9" name="Object 28"/>
          <p:cNvGraphicFramePr>
            <a:graphicFrameLocks/>
          </p:cNvGraphicFramePr>
          <p:nvPr/>
        </p:nvGraphicFramePr>
        <p:xfrm>
          <a:off x="1002295" y="1000026"/>
          <a:ext cx="1892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8" name="Equation" r:id="rId14" imgW="1892160" imgH="736560" progId="Equation.DSMT4">
                  <p:embed/>
                </p:oleObj>
              </mc:Choice>
              <mc:Fallback>
                <p:oleObj name="Equation" r:id="rId14" imgW="1892160" imgH="736560" progId="Equation.DSMT4">
                  <p:embed/>
                  <p:pic>
                    <p:nvPicPr>
                      <p:cNvPr id="29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2295" y="1000026"/>
                        <a:ext cx="18923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/>
          </p:cNvGraphicFramePr>
          <p:nvPr/>
        </p:nvGraphicFramePr>
        <p:xfrm>
          <a:off x="952852" y="1915380"/>
          <a:ext cx="7239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9" name="Equation" r:id="rId16" imgW="723600" imgH="736560" progId="Equation.DSMT4">
                  <p:embed/>
                </p:oleObj>
              </mc:Choice>
              <mc:Fallback>
                <p:oleObj name="Equation" r:id="rId16" imgW="723600" imgH="736560" progId="Equation.DSMT4">
                  <p:embed/>
                  <p:pic>
                    <p:nvPicPr>
                      <p:cNvPr id="31" name="Object 30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2852" y="1915380"/>
                        <a:ext cx="7239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/>
          <p:cNvGraphicFramePr>
            <a:graphicFrameLocks/>
          </p:cNvGraphicFramePr>
          <p:nvPr/>
        </p:nvGraphicFramePr>
        <p:xfrm>
          <a:off x="1729742" y="1918567"/>
          <a:ext cx="762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0" name="Equation" r:id="rId18" imgW="761760" imgH="736560" progId="Equation.DSMT4">
                  <p:embed/>
                </p:oleObj>
              </mc:Choice>
              <mc:Fallback>
                <p:oleObj name="Equation" r:id="rId18" imgW="761760" imgH="736560" progId="Equation.DSMT4">
                  <p:embed/>
                  <p:pic>
                    <p:nvPicPr>
                      <p:cNvPr id="33" name="Object 32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9742" y="1918567"/>
                        <a:ext cx="7620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/>
          <p:cNvGraphicFramePr>
            <a:graphicFrameLocks/>
          </p:cNvGraphicFramePr>
          <p:nvPr/>
        </p:nvGraphicFramePr>
        <p:xfrm>
          <a:off x="2570163" y="2104373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1" name="Equation" r:id="rId20" imgW="507960" imgH="380880" progId="Equation.DSMT4">
                  <p:embed/>
                </p:oleObj>
              </mc:Choice>
              <mc:Fallback>
                <p:oleObj name="Equation" r:id="rId20" imgW="507960" imgH="380880" progId="Equation.DSMT4">
                  <p:embed/>
                  <p:pic>
                    <p:nvPicPr>
                      <p:cNvPr id="35" name="Object 34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0163" y="2104373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Equation de tension et schéma équivalent</a:t>
            </a:r>
          </a:p>
        </p:txBody>
      </p:sp>
      <p:sp>
        <p:nvSpPr>
          <p:cNvPr id="55" name="Line 29"/>
          <p:cNvSpPr>
            <a:spLocks noChangeShapeType="1"/>
          </p:cNvSpPr>
          <p:nvPr/>
        </p:nvSpPr>
        <p:spPr bwMode="auto">
          <a:xfrm flipH="1" flipV="1">
            <a:off x="954785" y="4202437"/>
            <a:ext cx="1564998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56" name="Object 55"/>
          <p:cNvGraphicFramePr>
            <a:graphicFrameLocks/>
          </p:cNvGraphicFramePr>
          <p:nvPr/>
        </p:nvGraphicFramePr>
        <p:xfrm>
          <a:off x="995363" y="2861610"/>
          <a:ext cx="2705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2" name="Equation" r:id="rId22" imgW="2705040" imgH="736560" progId="Equation.DSMT4">
                  <p:embed/>
                </p:oleObj>
              </mc:Choice>
              <mc:Fallback>
                <p:oleObj name="Equation" r:id="rId22" imgW="2705040" imgH="736560" progId="Equation.DSMT4">
                  <p:embed/>
                  <p:pic>
                    <p:nvPicPr>
                      <p:cNvPr id="56" name="Object 55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5363" y="2861610"/>
                        <a:ext cx="2705100" cy="7366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37"/>
          <p:cNvGraphicFramePr>
            <a:graphicFrameLocks/>
          </p:cNvGraphicFramePr>
          <p:nvPr/>
        </p:nvGraphicFramePr>
        <p:xfrm>
          <a:off x="2634236" y="4034305"/>
          <a:ext cx="1866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3" name="Equation" r:id="rId24" imgW="1866600" imgH="380880" progId="Equation.DSMT4">
                  <p:embed/>
                </p:oleObj>
              </mc:Choice>
              <mc:Fallback>
                <p:oleObj name="Equation" r:id="rId24" imgW="1866600" imgH="380880" progId="Equation.DSMT4">
                  <p:embed/>
                  <p:pic>
                    <p:nvPicPr>
                      <p:cNvPr id="38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4236" y="4034305"/>
                        <a:ext cx="18669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0" name="Group 29"/>
          <p:cNvGrpSpPr/>
          <p:nvPr/>
        </p:nvGrpSpPr>
        <p:grpSpPr>
          <a:xfrm>
            <a:off x="4522554" y="4561433"/>
            <a:ext cx="4230688" cy="2032594"/>
            <a:chOff x="1271029" y="4500350"/>
            <a:chExt cx="4230688" cy="2032594"/>
          </a:xfrm>
        </p:grpSpPr>
        <p:sp>
          <p:nvSpPr>
            <p:cNvPr id="32" name="Line 19"/>
            <p:cNvSpPr>
              <a:spLocks noChangeShapeType="1"/>
            </p:cNvSpPr>
            <p:nvPr/>
          </p:nvSpPr>
          <p:spPr bwMode="auto">
            <a:xfrm>
              <a:off x="4489658" y="4975069"/>
              <a:ext cx="0" cy="15578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4" name="Line 11"/>
            <p:cNvSpPr>
              <a:spLocks noChangeShapeType="1"/>
            </p:cNvSpPr>
            <p:nvPr/>
          </p:nvSpPr>
          <p:spPr bwMode="auto">
            <a:xfrm>
              <a:off x="1676603" y="4980761"/>
              <a:ext cx="28152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6" name="Rectangle 12"/>
            <p:cNvSpPr>
              <a:spLocks noChangeArrowheads="1"/>
            </p:cNvSpPr>
            <p:nvPr/>
          </p:nvSpPr>
          <p:spPr bwMode="auto">
            <a:xfrm>
              <a:off x="2661473" y="4839456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" name="Line 16"/>
            <p:cNvSpPr>
              <a:spLocks noChangeShapeType="1"/>
            </p:cNvSpPr>
            <p:nvPr/>
          </p:nvSpPr>
          <p:spPr bwMode="auto">
            <a:xfrm>
              <a:off x="1675017" y="6524926"/>
              <a:ext cx="28146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43" name="Object 42"/>
            <p:cNvGraphicFramePr>
              <a:graphicFrameLocks/>
            </p:cNvGraphicFramePr>
            <p:nvPr/>
          </p:nvGraphicFramePr>
          <p:xfrm>
            <a:off x="2911028" y="4500350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44" name="Equation" r:id="rId8" imgW="266400" imgH="266400" progId="Equation.DSMT4">
                    <p:embed/>
                  </p:oleObj>
                </mc:Choice>
                <mc:Fallback>
                  <p:oleObj name="Equation" r:id="rId8" imgW="266400" imgH="266400" progId="Equation.DSMT4">
                    <p:embed/>
                    <p:pic>
                      <p:nvPicPr>
                        <p:cNvPr id="43" name="Object 4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11028" y="4500350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" name="Object 44"/>
            <p:cNvGraphicFramePr>
              <a:graphicFrameLocks/>
            </p:cNvGraphicFramePr>
            <p:nvPr/>
          </p:nvGraphicFramePr>
          <p:xfrm>
            <a:off x="5171517" y="5563175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45" name="Equation" r:id="rId26" imgW="330120" imgH="380880" progId="Equation.DSMT4">
                    <p:embed/>
                  </p:oleObj>
                </mc:Choice>
                <mc:Fallback>
                  <p:oleObj name="Equation" r:id="rId26" imgW="330120" imgH="380880" progId="Equation.DSMT4">
                    <p:embed/>
                    <p:pic>
                      <p:nvPicPr>
                        <p:cNvPr id="45" name="Object 4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71517" y="5563175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6" name="Oval 45"/>
            <p:cNvSpPr/>
            <p:nvPr/>
          </p:nvSpPr>
          <p:spPr>
            <a:xfrm>
              <a:off x="4098160" y="5362813"/>
              <a:ext cx="782995" cy="782995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8" name="Straight Arrow Connector 47"/>
            <p:cNvCxnSpPr/>
            <p:nvPr/>
          </p:nvCxnSpPr>
          <p:spPr>
            <a:xfrm rot="16200000">
              <a:off x="2068059" y="4822805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49" name="Object 48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489139298"/>
                </p:ext>
              </p:extLst>
            </p:nvPr>
          </p:nvGraphicFramePr>
          <p:xfrm>
            <a:off x="2056645" y="4543326"/>
            <a:ext cx="2286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46" name="Equation" r:id="rId28" imgW="228600" imgH="380880" progId="Equation.DSMT4">
                    <p:embed/>
                  </p:oleObj>
                </mc:Choice>
                <mc:Fallback>
                  <p:oleObj name="Equation" r:id="rId28" imgW="228600" imgH="380880" progId="Equation.DSMT4">
                    <p:embed/>
                    <p:pic>
                      <p:nvPicPr>
                        <p:cNvPr id="49" name="Object 4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56645" y="4543326"/>
                          <a:ext cx="2286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0" name="Straight Arrow Connector 49"/>
            <p:cNvCxnSpPr/>
            <p:nvPr/>
          </p:nvCxnSpPr>
          <p:spPr>
            <a:xfrm>
              <a:off x="1679543" y="5086279"/>
              <a:ext cx="0" cy="129906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52" name="Object 51"/>
            <p:cNvGraphicFramePr>
              <a:graphicFrameLocks/>
            </p:cNvGraphicFramePr>
            <p:nvPr/>
          </p:nvGraphicFramePr>
          <p:xfrm>
            <a:off x="1271029" y="5563175"/>
            <a:ext cx="3556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47" name="Equation" r:id="rId30" imgW="355320" imgH="380880" progId="Equation.DSMT4">
                    <p:embed/>
                  </p:oleObj>
                </mc:Choice>
                <mc:Fallback>
                  <p:oleObj name="Equation" r:id="rId30" imgW="355320" imgH="380880" progId="Equation.DSMT4">
                    <p:embed/>
                    <p:pic>
                      <p:nvPicPr>
                        <p:cNvPr id="52" name="Object 5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71029" y="5563175"/>
                          <a:ext cx="3556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3" name="Straight Arrow Connector 52"/>
            <p:cNvCxnSpPr/>
            <p:nvPr/>
          </p:nvCxnSpPr>
          <p:spPr>
            <a:xfrm>
              <a:off x="5030779" y="5379005"/>
              <a:ext cx="0" cy="78299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ACA439B-6D02-4138-AD2B-415B02F5E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25295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5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Oval 144"/>
          <p:cNvSpPr>
            <a:spLocks noChangeAspect="1"/>
          </p:cNvSpPr>
          <p:nvPr/>
        </p:nvSpPr>
        <p:spPr>
          <a:xfrm>
            <a:off x="6451421" y="2548921"/>
            <a:ext cx="2232000" cy="22320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4" name="Group 3"/>
          <p:cNvGrpSpPr/>
          <p:nvPr/>
        </p:nvGrpSpPr>
        <p:grpSpPr>
          <a:xfrm>
            <a:off x="6490248" y="2587747"/>
            <a:ext cx="2154346" cy="2154346"/>
            <a:chOff x="6490248" y="2587747"/>
            <a:chExt cx="2154346" cy="2154346"/>
          </a:xfrm>
        </p:grpSpPr>
        <p:grpSp>
          <p:nvGrpSpPr>
            <p:cNvPr id="146" name="Group 145"/>
            <p:cNvGrpSpPr/>
            <p:nvPr/>
          </p:nvGrpSpPr>
          <p:grpSpPr>
            <a:xfrm>
              <a:off x="6490248" y="3540720"/>
              <a:ext cx="2154346" cy="248400"/>
              <a:chOff x="1940153" y="4533609"/>
              <a:chExt cx="2154346" cy="248400"/>
            </a:xfrm>
            <a:solidFill>
              <a:srgbClr val="FFC000"/>
            </a:solidFill>
          </p:grpSpPr>
          <p:cxnSp>
            <p:nvCxnSpPr>
              <p:cNvPr id="147" name="Straight Connector 146"/>
              <p:cNvCxnSpPr/>
              <p:nvPr/>
            </p:nvCxnSpPr>
            <p:spPr>
              <a:xfrm flipV="1">
                <a:off x="2197012" y="4651329"/>
                <a:ext cx="1649087" cy="12961"/>
              </a:xfrm>
              <a:prstGeom prst="line">
                <a:avLst/>
              </a:prstGeom>
              <a:grpFill/>
              <a:ln w="44450">
                <a:solidFill>
                  <a:schemeClr val="tx1"/>
                </a:solidFill>
                <a:miter lim="800000"/>
                <a:headEnd type="none" w="lg" len="lg"/>
                <a:tail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8" name="Oval 147"/>
              <p:cNvSpPr/>
              <p:nvPr/>
            </p:nvSpPr>
            <p:spPr>
              <a:xfrm rot="5400000" flipV="1">
                <a:off x="3846099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49" name="Oval 148"/>
              <p:cNvSpPr/>
              <p:nvPr/>
            </p:nvSpPr>
            <p:spPr>
              <a:xfrm rot="5400000" flipV="1">
                <a:off x="1940153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50" name="Group 149"/>
            <p:cNvGrpSpPr/>
            <p:nvPr/>
          </p:nvGrpSpPr>
          <p:grpSpPr>
            <a:xfrm rot="-3600000">
              <a:off x="6490248" y="3540720"/>
              <a:ext cx="2154346" cy="248400"/>
              <a:chOff x="1940153" y="4533609"/>
              <a:chExt cx="2154346" cy="248400"/>
            </a:xfrm>
            <a:solidFill>
              <a:srgbClr val="FFC000"/>
            </a:solidFill>
          </p:grpSpPr>
          <p:cxnSp>
            <p:nvCxnSpPr>
              <p:cNvPr id="151" name="Straight Connector 150"/>
              <p:cNvCxnSpPr/>
              <p:nvPr/>
            </p:nvCxnSpPr>
            <p:spPr>
              <a:xfrm flipV="1">
                <a:off x="2197012" y="4651329"/>
                <a:ext cx="1649087" cy="12961"/>
              </a:xfrm>
              <a:prstGeom prst="line">
                <a:avLst/>
              </a:prstGeom>
              <a:grpFill/>
              <a:ln w="44450">
                <a:solidFill>
                  <a:schemeClr val="tx1"/>
                </a:solidFill>
                <a:miter lim="800000"/>
                <a:headEnd type="none" w="lg" len="lg"/>
                <a:tail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2" name="Oval 151"/>
              <p:cNvSpPr/>
              <p:nvPr/>
            </p:nvSpPr>
            <p:spPr>
              <a:xfrm rot="5400000" flipV="1">
                <a:off x="3846099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53" name="Oval 152"/>
              <p:cNvSpPr/>
              <p:nvPr/>
            </p:nvSpPr>
            <p:spPr>
              <a:xfrm rot="5400000" flipV="1">
                <a:off x="1940153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54" name="Group 153"/>
            <p:cNvGrpSpPr/>
            <p:nvPr/>
          </p:nvGrpSpPr>
          <p:grpSpPr>
            <a:xfrm rot="3600000">
              <a:off x="6490248" y="3540720"/>
              <a:ext cx="2154346" cy="248400"/>
              <a:chOff x="1940153" y="4533609"/>
              <a:chExt cx="2154346" cy="248400"/>
            </a:xfrm>
            <a:solidFill>
              <a:srgbClr val="FFC000"/>
            </a:solidFill>
          </p:grpSpPr>
          <p:cxnSp>
            <p:nvCxnSpPr>
              <p:cNvPr id="155" name="Straight Connector 154"/>
              <p:cNvCxnSpPr/>
              <p:nvPr/>
            </p:nvCxnSpPr>
            <p:spPr>
              <a:xfrm flipV="1">
                <a:off x="2197012" y="4651329"/>
                <a:ext cx="1649087" cy="12961"/>
              </a:xfrm>
              <a:prstGeom prst="line">
                <a:avLst/>
              </a:prstGeom>
              <a:grpFill/>
              <a:ln w="44450">
                <a:solidFill>
                  <a:schemeClr val="tx1"/>
                </a:solidFill>
                <a:miter lim="800000"/>
                <a:headEnd type="none" w="lg" len="lg"/>
                <a:tail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6" name="Oval 155"/>
              <p:cNvSpPr/>
              <p:nvPr/>
            </p:nvSpPr>
            <p:spPr>
              <a:xfrm rot="5400000" flipV="1">
                <a:off x="3846099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57" name="Oval 156"/>
              <p:cNvSpPr/>
              <p:nvPr/>
            </p:nvSpPr>
            <p:spPr>
              <a:xfrm rot="5400000" flipV="1">
                <a:off x="1940153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158" name="Freeform 157"/>
          <p:cNvSpPr/>
          <p:nvPr/>
        </p:nvSpPr>
        <p:spPr>
          <a:xfrm rot="20580000" flipV="1">
            <a:off x="4609289" y="735618"/>
            <a:ext cx="5916264" cy="5916264"/>
          </a:xfrm>
          <a:custGeom>
            <a:avLst/>
            <a:gdLst>
              <a:gd name="connsiteX0" fmla="*/ 2978703 w 5916264"/>
              <a:gd name="connsiteY0" fmla="*/ 5344723 h 5916264"/>
              <a:gd name="connsiteX1" fmla="*/ 2945840 w 5916264"/>
              <a:gd name="connsiteY1" fmla="*/ 5346204 h 5916264"/>
              <a:gd name="connsiteX2" fmla="*/ 674986 w 5916264"/>
              <a:gd name="connsiteY2" fmla="*/ 3656160 h 5916264"/>
              <a:gd name="connsiteX3" fmla="*/ 1612548 w 5916264"/>
              <a:gd name="connsiteY3" fmla="*/ 985204 h 5916264"/>
              <a:gd name="connsiteX4" fmla="*/ 1640621 w 5916264"/>
              <a:gd name="connsiteY4" fmla="*/ 968055 h 5916264"/>
              <a:gd name="connsiteX5" fmla="*/ 1889115 w 5916264"/>
              <a:gd name="connsiteY5" fmla="*/ 1780844 h 5916264"/>
              <a:gd name="connsiteX6" fmla="*/ 1638270 w 5916264"/>
              <a:gd name="connsiteY6" fmla="*/ 1857535 h 5916264"/>
              <a:gd name="connsiteX7" fmla="*/ 1624844 w 5916264"/>
              <a:gd name="connsiteY7" fmla="*/ 1857535 h 5916264"/>
              <a:gd name="connsiteX8" fmla="*/ 1624844 w 5916264"/>
              <a:gd name="connsiteY8" fmla="*/ 1861640 h 5916264"/>
              <a:gd name="connsiteX9" fmla="*/ 1624199 w 5916264"/>
              <a:gd name="connsiteY9" fmla="*/ 1861837 h 5916264"/>
              <a:gd name="connsiteX10" fmla="*/ 1624844 w 5916264"/>
              <a:gd name="connsiteY10" fmla="*/ 1863946 h 5916264"/>
              <a:gd name="connsiteX11" fmla="*/ 1624844 w 5916264"/>
              <a:gd name="connsiteY11" fmla="*/ 2633072 h 5916264"/>
              <a:gd name="connsiteX12" fmla="*/ 1629134 w 5916264"/>
              <a:gd name="connsiteY12" fmla="*/ 2633072 h 5916264"/>
              <a:gd name="connsiteX13" fmla="*/ 1627152 w 5916264"/>
              <a:gd name="connsiteY13" fmla="*/ 2640621 h 5916264"/>
              <a:gd name="connsiteX14" fmla="*/ 1799617 w 5916264"/>
              <a:gd name="connsiteY14" fmla="*/ 2685900 h 5916264"/>
              <a:gd name="connsiteX15" fmla="*/ 1814223 w 5916264"/>
              <a:gd name="connsiteY15" fmla="*/ 2628514 h 5916264"/>
              <a:gd name="connsiteX16" fmla="*/ 2013649 w 5916264"/>
              <a:gd name="connsiteY16" fmla="*/ 2242365 h 5916264"/>
              <a:gd name="connsiteX17" fmla="*/ 2078094 w 5916264"/>
              <a:gd name="connsiteY17" fmla="*/ 2168312 h 5916264"/>
              <a:gd name="connsiteX18" fmla="*/ 2124827 w 5916264"/>
              <a:gd name="connsiteY18" fmla="*/ 2118391 h 5916264"/>
              <a:gd name="connsiteX19" fmla="*/ 2194370 w 5916264"/>
              <a:gd name="connsiteY19" fmla="*/ 2055732 h 5916264"/>
              <a:gd name="connsiteX20" fmla="*/ 2245958 w 5916264"/>
              <a:gd name="connsiteY20" fmla="*/ 2014691 h 5916264"/>
              <a:gd name="connsiteX21" fmla="*/ 2325188 w 5916264"/>
              <a:gd name="connsiteY21" fmla="*/ 1959265 h 5916264"/>
              <a:gd name="connsiteX22" fmla="*/ 2380509 w 5916264"/>
              <a:gd name="connsiteY22" fmla="*/ 1927353 h 5916264"/>
              <a:gd name="connsiteX23" fmla="*/ 2470050 w 5916264"/>
              <a:gd name="connsiteY23" fmla="*/ 1880081 h 5916264"/>
              <a:gd name="connsiteX24" fmla="*/ 2520058 w 5916264"/>
              <a:gd name="connsiteY24" fmla="*/ 1860556 h 5916264"/>
              <a:gd name="connsiteX25" fmla="*/ 2619651 w 5916264"/>
              <a:gd name="connsiteY25" fmla="*/ 1823103 h 5916264"/>
              <a:gd name="connsiteX26" fmla="*/ 2717769 w 5916264"/>
              <a:gd name="connsiteY26" fmla="*/ 1799745 h 5916264"/>
              <a:gd name="connsiteX27" fmla="*/ 2776147 w 5916264"/>
              <a:gd name="connsiteY27" fmla="*/ 1786618 h 5916264"/>
              <a:gd name="connsiteX28" fmla="*/ 2870725 w 5916264"/>
              <a:gd name="connsiteY28" fmla="*/ 1776396 h 5916264"/>
              <a:gd name="connsiteX29" fmla="*/ 2942285 w 5916264"/>
              <a:gd name="connsiteY29" fmla="*/ 1771365 h 5916264"/>
              <a:gd name="connsiteX30" fmla="*/ 3031119 w 5916264"/>
              <a:gd name="connsiteY30" fmla="*/ 1772876 h 5916264"/>
              <a:gd name="connsiteX31" fmla="*/ 3107757 w 5916264"/>
              <a:gd name="connsiteY31" fmla="*/ 1778914 h 5916264"/>
              <a:gd name="connsiteX32" fmla="*/ 3189657 w 5916264"/>
              <a:gd name="connsiteY32" fmla="*/ 1790452 h 5916264"/>
              <a:gd name="connsiteX33" fmla="*/ 3273870 w 5916264"/>
              <a:gd name="connsiteY33" fmla="*/ 1809723 h 5916264"/>
              <a:gd name="connsiteX34" fmla="*/ 3356499 w 5916264"/>
              <a:gd name="connsiteY34" fmla="*/ 1831814 h 5916264"/>
              <a:gd name="connsiteX35" fmla="*/ 3737762 w 5916264"/>
              <a:gd name="connsiteY35" fmla="*/ 2040429 h 5916264"/>
              <a:gd name="connsiteX36" fmla="*/ 3782120 w 5916264"/>
              <a:gd name="connsiteY36" fmla="*/ 2079979 h 5916264"/>
              <a:gd name="connsiteX37" fmla="*/ 3899650 w 5916264"/>
              <a:gd name="connsiteY37" fmla="*/ 1944776 h 5916264"/>
              <a:gd name="connsiteX38" fmla="*/ 3894519 w 5916264"/>
              <a:gd name="connsiteY38" fmla="*/ 1940316 h 5916264"/>
              <a:gd name="connsiteX39" fmla="*/ 3897642 w 5916264"/>
              <a:gd name="connsiteY39" fmla="*/ 1938209 h 5916264"/>
              <a:gd name="connsiteX40" fmla="*/ 3463968 w 5916264"/>
              <a:gd name="connsiteY40" fmla="*/ 1295260 h 5916264"/>
              <a:gd name="connsiteX41" fmla="*/ 3452108 w 5916264"/>
              <a:gd name="connsiteY41" fmla="*/ 1303259 h 5916264"/>
              <a:gd name="connsiteX42" fmla="*/ 3452032 w 5916264"/>
              <a:gd name="connsiteY42" fmla="*/ 1303012 h 5916264"/>
              <a:gd name="connsiteX43" fmla="*/ 3200783 w 5916264"/>
              <a:gd name="connsiteY43" fmla="*/ 1379827 h 5916264"/>
              <a:gd name="connsiteX44" fmla="*/ 2953446 w 5916264"/>
              <a:gd name="connsiteY44" fmla="*/ 570824 h 5916264"/>
              <a:gd name="connsiteX45" fmla="*/ 2970425 w 5916264"/>
              <a:gd name="connsiteY45" fmla="*/ 570059 h 5916264"/>
              <a:gd name="connsiteX46" fmla="*/ 5241278 w 5916264"/>
              <a:gd name="connsiteY46" fmla="*/ 2260104 h 5916264"/>
              <a:gd name="connsiteX47" fmla="*/ 4303716 w 5916264"/>
              <a:gd name="connsiteY47" fmla="*/ 4931060 h 5916264"/>
              <a:gd name="connsiteX48" fmla="*/ 4289213 w 5916264"/>
              <a:gd name="connsiteY48" fmla="*/ 4939919 h 5916264"/>
              <a:gd name="connsiteX49" fmla="*/ 4055813 w 5916264"/>
              <a:gd name="connsiteY49" fmla="*/ 4176505 h 5916264"/>
              <a:gd name="connsiteX50" fmla="*/ 4307062 w 5916264"/>
              <a:gd name="connsiteY50" fmla="*/ 4099690 h 5916264"/>
              <a:gd name="connsiteX51" fmla="*/ 4306987 w 5916264"/>
              <a:gd name="connsiteY51" fmla="*/ 4099443 h 5916264"/>
              <a:gd name="connsiteX52" fmla="*/ 4321293 w 5916264"/>
              <a:gd name="connsiteY52" fmla="*/ 4099443 h 5916264"/>
              <a:gd name="connsiteX53" fmla="*/ 4321292 w 5916264"/>
              <a:gd name="connsiteY53" fmla="*/ 3323906 h 5916264"/>
              <a:gd name="connsiteX54" fmla="*/ 4317525 w 5916264"/>
              <a:gd name="connsiteY54" fmla="*/ 3323905 h 5916264"/>
              <a:gd name="connsiteX55" fmla="*/ 4319285 w 5916264"/>
              <a:gd name="connsiteY55" fmla="*/ 3317339 h 5916264"/>
              <a:gd name="connsiteX56" fmla="*/ 4146243 w 5916264"/>
              <a:gd name="connsiteY56" fmla="*/ 3270973 h 5916264"/>
              <a:gd name="connsiteX57" fmla="*/ 4131585 w 5916264"/>
              <a:gd name="connsiteY57" fmla="*/ 3328566 h 5916264"/>
              <a:gd name="connsiteX58" fmla="*/ 3326156 w 5916264"/>
              <a:gd name="connsiteY58" fmla="*/ 4133977 h 5916264"/>
              <a:gd name="connsiteX59" fmla="*/ 2208046 w 5916264"/>
              <a:gd name="connsiteY59" fmla="*/ 3916650 h 5916264"/>
              <a:gd name="connsiteX60" fmla="*/ 2163847 w 5916264"/>
              <a:gd name="connsiteY60" fmla="*/ 3877243 h 5916264"/>
              <a:gd name="connsiteX61" fmla="*/ 2046187 w 5916264"/>
              <a:gd name="connsiteY61" fmla="*/ 4011222 h 5916264"/>
              <a:gd name="connsiteX62" fmla="*/ 2052051 w 5916264"/>
              <a:gd name="connsiteY62" fmla="*/ 4016372 h 5916264"/>
              <a:gd name="connsiteX63" fmla="*/ 2048495 w 5916264"/>
              <a:gd name="connsiteY63" fmla="*/ 4018771 h 5916264"/>
              <a:gd name="connsiteX64" fmla="*/ 2478585 w 5916264"/>
              <a:gd name="connsiteY64" fmla="*/ 4656405 h 5916264"/>
              <a:gd name="connsiteX65" fmla="*/ 2479229 w 5916264"/>
              <a:gd name="connsiteY65" fmla="*/ 4658515 h 5916264"/>
              <a:gd name="connsiteX66" fmla="*/ 2479874 w 5916264"/>
              <a:gd name="connsiteY66" fmla="*/ 4658317 h 5916264"/>
              <a:gd name="connsiteX67" fmla="*/ 2482170 w 5916264"/>
              <a:gd name="connsiteY67" fmla="*/ 4661720 h 5916264"/>
              <a:gd name="connsiteX68" fmla="*/ 2493300 w 5916264"/>
              <a:gd name="connsiteY68" fmla="*/ 4654213 h 5916264"/>
              <a:gd name="connsiteX69" fmla="*/ 2744146 w 5916264"/>
              <a:gd name="connsiteY69" fmla="*/ 4577521 h 5916264"/>
              <a:gd name="connsiteX70" fmla="*/ 3822777 w 5916264"/>
              <a:gd name="connsiteY70" fmla="*/ 5786258 h 5916264"/>
              <a:gd name="connsiteX71" fmla="*/ 5786258 w 5916264"/>
              <a:gd name="connsiteY71" fmla="*/ 2093487 h 5916264"/>
              <a:gd name="connsiteX72" fmla="*/ 2093487 w 5916264"/>
              <a:gd name="connsiteY72" fmla="*/ 130006 h 5916264"/>
              <a:gd name="connsiteX73" fmla="*/ 130006 w 5916264"/>
              <a:gd name="connsiteY73" fmla="*/ 3822777 h 5916264"/>
              <a:gd name="connsiteX74" fmla="*/ 3822777 w 5916264"/>
              <a:gd name="connsiteY74" fmla="*/ 5786258 h 591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916264" h="5916264">
                <a:moveTo>
                  <a:pt x="2978703" y="5344723"/>
                </a:moveTo>
                <a:lnTo>
                  <a:pt x="2945840" y="5346204"/>
                </a:lnTo>
                <a:cubicBezTo>
                  <a:pt x="1928064" y="5341277"/>
                  <a:pt x="988213" y="4680679"/>
                  <a:pt x="674986" y="3656160"/>
                </a:cubicBezTo>
                <a:cubicBezTo>
                  <a:pt x="361759" y="2631640"/>
                  <a:pt x="771529" y="1558421"/>
                  <a:pt x="1612548" y="985204"/>
                </a:cubicBezTo>
                <a:lnTo>
                  <a:pt x="1640621" y="968055"/>
                </a:lnTo>
                <a:lnTo>
                  <a:pt x="1889115" y="1780844"/>
                </a:lnTo>
                <a:lnTo>
                  <a:pt x="1638270" y="1857535"/>
                </a:lnTo>
                <a:lnTo>
                  <a:pt x="1624844" y="1857535"/>
                </a:lnTo>
                <a:lnTo>
                  <a:pt x="1624844" y="1861640"/>
                </a:lnTo>
                <a:lnTo>
                  <a:pt x="1624199" y="1861837"/>
                </a:lnTo>
                <a:lnTo>
                  <a:pt x="1624844" y="1863946"/>
                </a:lnTo>
                <a:lnTo>
                  <a:pt x="1624844" y="2633072"/>
                </a:lnTo>
                <a:lnTo>
                  <a:pt x="1629134" y="2633072"/>
                </a:lnTo>
                <a:lnTo>
                  <a:pt x="1627152" y="2640621"/>
                </a:lnTo>
                <a:lnTo>
                  <a:pt x="1799617" y="2685900"/>
                </a:lnTo>
                <a:lnTo>
                  <a:pt x="1814223" y="2628514"/>
                </a:lnTo>
                <a:cubicBezTo>
                  <a:pt x="1857014" y="2488921"/>
                  <a:pt x="1924675" y="2357975"/>
                  <a:pt x="2013649" y="2242365"/>
                </a:cubicBezTo>
                <a:lnTo>
                  <a:pt x="2078094" y="2168312"/>
                </a:lnTo>
                <a:lnTo>
                  <a:pt x="2124827" y="2118391"/>
                </a:lnTo>
                <a:lnTo>
                  <a:pt x="2194370" y="2055732"/>
                </a:lnTo>
                <a:lnTo>
                  <a:pt x="2245958" y="2014691"/>
                </a:lnTo>
                <a:lnTo>
                  <a:pt x="2325188" y="1959265"/>
                </a:lnTo>
                <a:lnTo>
                  <a:pt x="2380509" y="1927353"/>
                </a:lnTo>
                <a:lnTo>
                  <a:pt x="2470050" y="1880081"/>
                </a:lnTo>
                <a:lnTo>
                  <a:pt x="2520058" y="1860556"/>
                </a:lnTo>
                <a:lnTo>
                  <a:pt x="2619651" y="1823103"/>
                </a:lnTo>
                <a:lnTo>
                  <a:pt x="2717769" y="1799745"/>
                </a:lnTo>
                <a:lnTo>
                  <a:pt x="2776147" y="1786618"/>
                </a:lnTo>
                <a:lnTo>
                  <a:pt x="2870725" y="1776396"/>
                </a:lnTo>
                <a:lnTo>
                  <a:pt x="2942285" y="1771365"/>
                </a:lnTo>
                <a:lnTo>
                  <a:pt x="3031119" y="1772876"/>
                </a:lnTo>
                <a:lnTo>
                  <a:pt x="3107757" y="1778914"/>
                </a:lnTo>
                <a:lnTo>
                  <a:pt x="3189657" y="1790452"/>
                </a:lnTo>
                <a:lnTo>
                  <a:pt x="3273870" y="1809723"/>
                </a:lnTo>
                <a:lnTo>
                  <a:pt x="3356499" y="1831814"/>
                </a:lnTo>
                <a:cubicBezTo>
                  <a:pt x="3494910" y="1877905"/>
                  <a:pt x="3624227" y="1948630"/>
                  <a:pt x="3737762" y="2040429"/>
                </a:cubicBezTo>
                <a:lnTo>
                  <a:pt x="3782120" y="2079979"/>
                </a:lnTo>
                <a:lnTo>
                  <a:pt x="3899650" y="1944776"/>
                </a:lnTo>
                <a:lnTo>
                  <a:pt x="3894519" y="1940316"/>
                </a:lnTo>
                <a:lnTo>
                  <a:pt x="3897642" y="1938209"/>
                </a:lnTo>
                <a:lnTo>
                  <a:pt x="3463968" y="1295260"/>
                </a:lnTo>
                <a:lnTo>
                  <a:pt x="3452108" y="1303259"/>
                </a:lnTo>
                <a:lnTo>
                  <a:pt x="3452032" y="1303012"/>
                </a:lnTo>
                <a:lnTo>
                  <a:pt x="3200783" y="1379827"/>
                </a:lnTo>
                <a:lnTo>
                  <a:pt x="2953446" y="570824"/>
                </a:lnTo>
                <a:lnTo>
                  <a:pt x="2970425" y="570059"/>
                </a:lnTo>
                <a:cubicBezTo>
                  <a:pt x="3988200" y="574986"/>
                  <a:pt x="4928051" y="1235584"/>
                  <a:pt x="5241278" y="2260104"/>
                </a:cubicBezTo>
                <a:cubicBezTo>
                  <a:pt x="5554505" y="3284623"/>
                  <a:pt x="5144735" y="4357842"/>
                  <a:pt x="4303716" y="4931060"/>
                </a:cubicBezTo>
                <a:lnTo>
                  <a:pt x="4289213" y="4939919"/>
                </a:lnTo>
                <a:lnTo>
                  <a:pt x="4055813" y="4176505"/>
                </a:lnTo>
                <a:lnTo>
                  <a:pt x="4307062" y="4099690"/>
                </a:lnTo>
                <a:lnTo>
                  <a:pt x="4306987" y="4099443"/>
                </a:lnTo>
                <a:lnTo>
                  <a:pt x="4321293" y="4099443"/>
                </a:lnTo>
                <a:lnTo>
                  <a:pt x="4321292" y="3323906"/>
                </a:lnTo>
                <a:lnTo>
                  <a:pt x="4317525" y="3323905"/>
                </a:lnTo>
                <a:lnTo>
                  <a:pt x="4319285" y="3317339"/>
                </a:lnTo>
                <a:lnTo>
                  <a:pt x="4146243" y="3270973"/>
                </a:lnTo>
                <a:lnTo>
                  <a:pt x="4131585" y="3328566"/>
                </a:lnTo>
                <a:cubicBezTo>
                  <a:pt x="4017476" y="3700814"/>
                  <a:pt x="3726514" y="4011576"/>
                  <a:pt x="3326156" y="4133977"/>
                </a:cubicBezTo>
                <a:cubicBezTo>
                  <a:pt x="2925800" y="4256378"/>
                  <a:pt x="2510805" y="4161449"/>
                  <a:pt x="2208046" y="3916650"/>
                </a:cubicBezTo>
                <a:lnTo>
                  <a:pt x="2163847" y="3877243"/>
                </a:lnTo>
                <a:lnTo>
                  <a:pt x="2046187" y="4011222"/>
                </a:lnTo>
                <a:lnTo>
                  <a:pt x="2052051" y="4016372"/>
                </a:lnTo>
                <a:lnTo>
                  <a:pt x="2048495" y="4018771"/>
                </a:lnTo>
                <a:lnTo>
                  <a:pt x="2478585" y="4656405"/>
                </a:lnTo>
                <a:lnTo>
                  <a:pt x="2479229" y="4658515"/>
                </a:lnTo>
                <a:lnTo>
                  <a:pt x="2479874" y="4658317"/>
                </a:lnTo>
                <a:lnTo>
                  <a:pt x="2482170" y="4661720"/>
                </a:lnTo>
                <a:lnTo>
                  <a:pt x="2493300" y="4654213"/>
                </a:lnTo>
                <a:lnTo>
                  <a:pt x="2744146" y="4577521"/>
                </a:lnTo>
                <a:close/>
                <a:moveTo>
                  <a:pt x="3822777" y="5786258"/>
                </a:moveTo>
                <a:cubicBezTo>
                  <a:pt x="5384708" y="5308728"/>
                  <a:pt x="6263788" y="3655418"/>
                  <a:pt x="5786258" y="2093487"/>
                </a:cubicBezTo>
                <a:cubicBezTo>
                  <a:pt x="5308728" y="531556"/>
                  <a:pt x="3655418" y="-347524"/>
                  <a:pt x="2093487" y="130006"/>
                </a:cubicBezTo>
                <a:cubicBezTo>
                  <a:pt x="531557" y="607536"/>
                  <a:pt x="-347524" y="2260846"/>
                  <a:pt x="130006" y="3822777"/>
                </a:cubicBezTo>
                <a:cubicBezTo>
                  <a:pt x="607536" y="5384707"/>
                  <a:pt x="2260846" y="6263788"/>
                  <a:pt x="3822777" y="578625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59" name="Group 158"/>
          <p:cNvGrpSpPr/>
          <p:nvPr/>
        </p:nvGrpSpPr>
        <p:grpSpPr>
          <a:xfrm>
            <a:off x="6654570" y="1455723"/>
            <a:ext cx="1863803" cy="743220"/>
            <a:chOff x="2312733" y="1192908"/>
            <a:chExt cx="1863803" cy="743220"/>
          </a:xfrm>
        </p:grpSpPr>
        <p:grpSp>
          <p:nvGrpSpPr>
            <p:cNvPr id="160" name="Group 159"/>
            <p:cNvGrpSpPr>
              <a:grpSpLocks noChangeAspect="1"/>
            </p:cNvGrpSpPr>
            <p:nvPr/>
          </p:nvGrpSpPr>
          <p:grpSpPr>
            <a:xfrm>
              <a:off x="3930062" y="1457018"/>
              <a:ext cx="246474" cy="234000"/>
              <a:chOff x="8067290" y="1671471"/>
              <a:chExt cx="274320" cy="260436"/>
            </a:xfrm>
          </p:grpSpPr>
          <p:sp>
            <p:nvSpPr>
              <p:cNvPr id="170" name="Oval 169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71" name="Oval 170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61" name="Group 160"/>
            <p:cNvGrpSpPr>
              <a:grpSpLocks noChangeAspect="1"/>
            </p:cNvGrpSpPr>
            <p:nvPr/>
          </p:nvGrpSpPr>
          <p:grpSpPr>
            <a:xfrm>
              <a:off x="3930062" y="1702128"/>
              <a:ext cx="246474" cy="234000"/>
              <a:chOff x="8067290" y="1671471"/>
              <a:chExt cx="274320" cy="260436"/>
            </a:xfrm>
          </p:grpSpPr>
          <p:sp>
            <p:nvSpPr>
              <p:cNvPr id="168" name="Oval 167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69" name="Oval 168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62" name="Group 161"/>
            <p:cNvGrpSpPr>
              <a:grpSpLocks noChangeAspect="1"/>
            </p:cNvGrpSpPr>
            <p:nvPr/>
          </p:nvGrpSpPr>
          <p:grpSpPr>
            <a:xfrm>
              <a:off x="3930062" y="1211908"/>
              <a:ext cx="246474" cy="234000"/>
              <a:chOff x="8067290" y="1671471"/>
              <a:chExt cx="274320" cy="260436"/>
            </a:xfrm>
          </p:grpSpPr>
          <p:sp>
            <p:nvSpPr>
              <p:cNvPr id="166" name="Oval 165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67" name="Oval 166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63" name="Flowchart: Summing Junction 162"/>
            <p:cNvSpPr>
              <a:spLocks noChangeAspect="1"/>
            </p:cNvSpPr>
            <p:nvPr/>
          </p:nvSpPr>
          <p:spPr>
            <a:xfrm flipV="1">
              <a:off x="2312733" y="1192908"/>
              <a:ext cx="234000" cy="2340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4" name="Flowchart: Summing Junction 163"/>
            <p:cNvSpPr>
              <a:spLocks noChangeAspect="1"/>
            </p:cNvSpPr>
            <p:nvPr/>
          </p:nvSpPr>
          <p:spPr>
            <a:xfrm flipV="1">
              <a:off x="2312733" y="1698267"/>
              <a:ext cx="234000" cy="2340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5" name="Flowchart: Summing Junction 164"/>
            <p:cNvSpPr>
              <a:spLocks noChangeAspect="1"/>
            </p:cNvSpPr>
            <p:nvPr/>
          </p:nvSpPr>
          <p:spPr>
            <a:xfrm flipV="1">
              <a:off x="2312733" y="1445587"/>
              <a:ext cx="234000" cy="2340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72" name="Group 171"/>
          <p:cNvGrpSpPr/>
          <p:nvPr/>
        </p:nvGrpSpPr>
        <p:grpSpPr>
          <a:xfrm>
            <a:off x="6634413" y="5137707"/>
            <a:ext cx="1885067" cy="772047"/>
            <a:chOff x="2306637" y="4874892"/>
            <a:chExt cx="1885067" cy="772047"/>
          </a:xfrm>
        </p:grpSpPr>
        <p:grpSp>
          <p:nvGrpSpPr>
            <p:cNvPr id="173" name="Group 172"/>
            <p:cNvGrpSpPr>
              <a:grpSpLocks noChangeAspect="1"/>
            </p:cNvGrpSpPr>
            <p:nvPr/>
          </p:nvGrpSpPr>
          <p:grpSpPr>
            <a:xfrm>
              <a:off x="3930062" y="5139002"/>
              <a:ext cx="261642" cy="248400"/>
              <a:chOff x="8067290" y="1671471"/>
              <a:chExt cx="274320" cy="260436"/>
            </a:xfrm>
          </p:grpSpPr>
          <p:sp>
            <p:nvSpPr>
              <p:cNvPr id="183" name="Oval 182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84" name="Oval 183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74" name="Group 173"/>
            <p:cNvGrpSpPr>
              <a:grpSpLocks noChangeAspect="1"/>
            </p:cNvGrpSpPr>
            <p:nvPr/>
          </p:nvGrpSpPr>
          <p:grpSpPr>
            <a:xfrm>
              <a:off x="3930062" y="5390208"/>
              <a:ext cx="261642" cy="248400"/>
              <a:chOff x="8067290" y="1671471"/>
              <a:chExt cx="274320" cy="260436"/>
            </a:xfrm>
          </p:grpSpPr>
          <p:sp>
            <p:nvSpPr>
              <p:cNvPr id="181" name="Oval 180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82" name="Oval 181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75" name="Group 174"/>
            <p:cNvGrpSpPr>
              <a:grpSpLocks noChangeAspect="1"/>
            </p:cNvGrpSpPr>
            <p:nvPr/>
          </p:nvGrpSpPr>
          <p:grpSpPr>
            <a:xfrm>
              <a:off x="3930062" y="4881700"/>
              <a:ext cx="261642" cy="248400"/>
              <a:chOff x="8067290" y="1671471"/>
              <a:chExt cx="274320" cy="260436"/>
            </a:xfrm>
          </p:grpSpPr>
          <p:sp>
            <p:nvSpPr>
              <p:cNvPr id="179" name="Oval 178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80" name="Oval 179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76" name="Flowchart: Summing Junction 175"/>
            <p:cNvSpPr>
              <a:spLocks noChangeAspect="1"/>
            </p:cNvSpPr>
            <p:nvPr/>
          </p:nvSpPr>
          <p:spPr>
            <a:xfrm flipV="1">
              <a:off x="2306637" y="4874892"/>
              <a:ext cx="248400" cy="2484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77" name="Flowchart: Summing Junction 176"/>
            <p:cNvSpPr>
              <a:spLocks noChangeAspect="1"/>
            </p:cNvSpPr>
            <p:nvPr/>
          </p:nvSpPr>
          <p:spPr>
            <a:xfrm flipV="1">
              <a:off x="2306637" y="5398539"/>
              <a:ext cx="248400" cy="2484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78" name="Flowchart: Summing Junction 177"/>
            <p:cNvSpPr>
              <a:spLocks noChangeAspect="1"/>
            </p:cNvSpPr>
            <p:nvPr/>
          </p:nvSpPr>
          <p:spPr>
            <a:xfrm flipV="1">
              <a:off x="2306637" y="5139764"/>
              <a:ext cx="248400" cy="2484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185" name="Oval 184"/>
          <p:cNvSpPr>
            <a:spLocks noChangeAspect="1"/>
          </p:cNvSpPr>
          <p:nvPr/>
        </p:nvSpPr>
        <p:spPr>
          <a:xfrm>
            <a:off x="7151831" y="3249331"/>
            <a:ext cx="831180" cy="83118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6" name="Oval 185"/>
          <p:cNvSpPr>
            <a:spLocks noChangeAspect="1"/>
          </p:cNvSpPr>
          <p:nvPr/>
        </p:nvSpPr>
        <p:spPr>
          <a:xfrm>
            <a:off x="7260919" y="3358419"/>
            <a:ext cx="613004" cy="613004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7" name="Rectangle 186"/>
          <p:cNvSpPr/>
          <p:nvPr/>
        </p:nvSpPr>
        <p:spPr>
          <a:xfrm>
            <a:off x="4427091" y="0"/>
            <a:ext cx="1392857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188" name="Straight Connector 187"/>
          <p:cNvCxnSpPr/>
          <p:nvPr/>
        </p:nvCxnSpPr>
        <p:spPr>
          <a:xfrm>
            <a:off x="5825971" y="832112"/>
            <a:ext cx="0" cy="60258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/>
          <p:cNvCxnSpPr/>
          <p:nvPr/>
        </p:nvCxnSpPr>
        <p:spPr>
          <a:xfrm>
            <a:off x="9144000" y="24276"/>
            <a:ext cx="0" cy="6858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1" name="Rectangle 220"/>
          <p:cNvSpPr/>
          <p:nvPr/>
        </p:nvSpPr>
        <p:spPr>
          <a:xfrm>
            <a:off x="6907039" y="83211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22" name="Rectangle 221"/>
          <p:cNvSpPr/>
          <p:nvPr/>
        </p:nvSpPr>
        <p:spPr>
          <a:xfrm>
            <a:off x="6907019" y="489357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S</a:t>
            </a:r>
          </a:p>
        </p:txBody>
      </p:sp>
      <p:graphicFrame>
        <p:nvGraphicFramePr>
          <p:cNvPr id="29" name="Object 28"/>
          <p:cNvGraphicFramePr>
            <a:graphicFrameLocks/>
          </p:cNvGraphicFramePr>
          <p:nvPr/>
        </p:nvGraphicFramePr>
        <p:xfrm>
          <a:off x="403225" y="1057275"/>
          <a:ext cx="20701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0" name="Equation" r:id="rId4" imgW="2070000" imgH="723600" progId="Equation.DSMT4">
                  <p:embed/>
                </p:oleObj>
              </mc:Choice>
              <mc:Fallback>
                <p:oleObj name="Equation" r:id="rId4" imgW="2070000" imgH="723600" progId="Equation.DSMT4">
                  <p:embed/>
                  <p:pic>
                    <p:nvPicPr>
                      <p:cNvPr id="29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225" y="1057275"/>
                        <a:ext cx="2070100" cy="723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Tension induite de mouvement</a:t>
            </a:r>
          </a:p>
        </p:txBody>
      </p:sp>
      <p:graphicFrame>
        <p:nvGraphicFramePr>
          <p:cNvPr id="36" name="Object 35"/>
          <p:cNvGraphicFramePr>
            <a:graphicFrameLocks/>
          </p:cNvGraphicFramePr>
          <p:nvPr/>
        </p:nvGraphicFramePr>
        <p:xfrm>
          <a:off x="426247" y="2928086"/>
          <a:ext cx="50673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1" name="Equation" r:id="rId6" imgW="5067000" imgH="444240" progId="Equation.DSMT4">
                  <p:embed/>
                </p:oleObj>
              </mc:Choice>
              <mc:Fallback>
                <p:oleObj name="Equation" r:id="rId6" imgW="5067000" imgH="444240" progId="Equation.DSMT4">
                  <p:embed/>
                  <p:pic>
                    <p:nvPicPr>
                      <p:cNvPr id="36" name="Object 35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47" y="2928086"/>
                        <a:ext cx="5067300" cy="444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37"/>
          <p:cNvGraphicFramePr>
            <a:graphicFrameLocks/>
          </p:cNvGraphicFramePr>
          <p:nvPr/>
        </p:nvGraphicFramePr>
        <p:xfrm>
          <a:off x="373674" y="1971581"/>
          <a:ext cx="38354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2" name="Equation" r:id="rId8" imgW="3835080" imgH="774360" progId="Equation.DSMT4">
                  <p:embed/>
                </p:oleObj>
              </mc:Choice>
              <mc:Fallback>
                <p:oleObj name="Equation" r:id="rId8" imgW="3835080" imgH="774360" progId="Equation.DSMT4">
                  <p:embed/>
                  <p:pic>
                    <p:nvPicPr>
                      <p:cNvPr id="38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674" y="1971581"/>
                        <a:ext cx="3835400" cy="774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39"/>
          <p:cNvGraphicFramePr>
            <a:graphicFrameLocks/>
          </p:cNvGraphicFramePr>
          <p:nvPr/>
        </p:nvGraphicFramePr>
        <p:xfrm>
          <a:off x="3382559" y="1215117"/>
          <a:ext cx="21971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3" name="Equation" r:id="rId10" imgW="2197080" imgH="457200" progId="Equation.DSMT4">
                  <p:embed/>
                </p:oleObj>
              </mc:Choice>
              <mc:Fallback>
                <p:oleObj name="Equation" r:id="rId10" imgW="2197080" imgH="457200" progId="Equation.DSMT4">
                  <p:embed/>
                  <p:pic>
                    <p:nvPicPr>
                      <p:cNvPr id="40" name="Object 39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2559" y="1215117"/>
                        <a:ext cx="2197100" cy="457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TextBox 40"/>
          <p:cNvSpPr txBox="1"/>
          <p:nvPr/>
        </p:nvSpPr>
        <p:spPr>
          <a:xfrm>
            <a:off x="2334993" y="1236851"/>
            <a:ext cx="1225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avec</a:t>
            </a:r>
          </a:p>
        </p:txBody>
      </p:sp>
      <p:graphicFrame>
        <p:nvGraphicFramePr>
          <p:cNvPr id="223" name="Object 222"/>
          <p:cNvGraphicFramePr>
            <a:graphicFrameLocks/>
          </p:cNvGraphicFramePr>
          <p:nvPr/>
        </p:nvGraphicFramePr>
        <p:xfrm>
          <a:off x="434661" y="3557572"/>
          <a:ext cx="2108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4" name="Equation" r:id="rId12" imgW="2108160" imgH="787320" progId="Equation.DSMT4">
                  <p:embed/>
                </p:oleObj>
              </mc:Choice>
              <mc:Fallback>
                <p:oleObj name="Equation" r:id="rId12" imgW="2108160" imgH="787320" progId="Equation.DSMT4">
                  <p:embed/>
                  <p:pic>
                    <p:nvPicPr>
                      <p:cNvPr id="223" name="Object 22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661" y="3557572"/>
                        <a:ext cx="2108200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4" name="Object 223"/>
          <p:cNvGraphicFramePr>
            <a:graphicFrameLocks/>
          </p:cNvGraphicFramePr>
          <p:nvPr/>
        </p:nvGraphicFramePr>
        <p:xfrm>
          <a:off x="441231" y="4379257"/>
          <a:ext cx="3479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5" name="Equation" r:id="rId14" imgW="3479760" imgH="736560" progId="Equation.DSMT4">
                  <p:embed/>
                </p:oleObj>
              </mc:Choice>
              <mc:Fallback>
                <p:oleObj name="Equation" r:id="rId14" imgW="3479760" imgH="736560" progId="Equation.DSMT4">
                  <p:embed/>
                  <p:pic>
                    <p:nvPicPr>
                      <p:cNvPr id="224" name="Object 223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231" y="4379257"/>
                        <a:ext cx="34798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" name="Object 224"/>
          <p:cNvGraphicFramePr>
            <a:graphicFrameLocks/>
          </p:cNvGraphicFramePr>
          <p:nvPr/>
        </p:nvGraphicFramePr>
        <p:xfrm>
          <a:off x="1113221" y="6239772"/>
          <a:ext cx="1295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6" name="Equation" r:id="rId16" imgW="1295280" imgH="380880" progId="Equation.DSMT4">
                  <p:embed/>
                </p:oleObj>
              </mc:Choice>
              <mc:Fallback>
                <p:oleObj name="Equation" r:id="rId16" imgW="1295280" imgH="380880" progId="Equation.DSMT4">
                  <p:embed/>
                  <p:pic>
                    <p:nvPicPr>
                      <p:cNvPr id="225" name="Object 224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3221" y="6239772"/>
                        <a:ext cx="12954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6" name="Line 29"/>
          <p:cNvSpPr>
            <a:spLocks noChangeShapeType="1"/>
          </p:cNvSpPr>
          <p:nvPr/>
        </p:nvSpPr>
        <p:spPr bwMode="auto">
          <a:xfrm flipH="1" flipV="1">
            <a:off x="476866" y="5746551"/>
            <a:ext cx="455641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227" name="Object 226"/>
          <p:cNvGraphicFramePr>
            <a:graphicFrameLocks/>
          </p:cNvGraphicFramePr>
          <p:nvPr/>
        </p:nvGraphicFramePr>
        <p:xfrm>
          <a:off x="1091090" y="5561464"/>
          <a:ext cx="13081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7" name="Equation" r:id="rId18" imgW="1307880" imgH="380880" progId="Equation.DSMT4">
                  <p:embed/>
                </p:oleObj>
              </mc:Choice>
              <mc:Fallback>
                <p:oleObj name="Equation" r:id="rId18" imgW="1307880" imgH="380880" progId="Equation.DSMT4">
                  <p:embed/>
                  <p:pic>
                    <p:nvPicPr>
                      <p:cNvPr id="227" name="Object 226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1090" y="5561464"/>
                        <a:ext cx="1308100" cy="3810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8" name="TextBox 227"/>
          <p:cNvSpPr txBox="1"/>
          <p:nvPr/>
        </p:nvSpPr>
        <p:spPr>
          <a:xfrm>
            <a:off x="2761042" y="5268715"/>
            <a:ext cx="27774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la tension induite est proportionnelle à la vitesse de rotation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FEA11EE-66B1-4135-8A50-B84EFE436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20</a:t>
            </a:fld>
            <a:endParaRPr lang="fr-CH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9CE7942B-9546-4391-B11B-E3E1B5407349}"/>
              </a:ext>
            </a:extLst>
          </p:cNvPr>
          <p:cNvSpPr txBox="1"/>
          <p:nvPr/>
        </p:nvSpPr>
        <p:spPr>
          <a:xfrm>
            <a:off x="2588202" y="6251440"/>
            <a:ext cx="31231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/>
              <a:t>et au courant d'excitation</a:t>
            </a:r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2419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226" grpId="0" animBg="1"/>
      <p:bldP spid="228" grpId="0"/>
      <p:bldP spid="6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955042" y="3850613"/>
            <a:ext cx="15153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régime permanent</a:t>
            </a:r>
          </a:p>
        </p:txBody>
      </p:sp>
      <p:graphicFrame>
        <p:nvGraphicFramePr>
          <p:cNvPr id="29" name="Object 28"/>
          <p:cNvGraphicFramePr>
            <a:graphicFrameLocks/>
          </p:cNvGraphicFramePr>
          <p:nvPr/>
        </p:nvGraphicFramePr>
        <p:xfrm>
          <a:off x="1002295" y="1000026"/>
          <a:ext cx="1892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4" name="Equation" r:id="rId4" imgW="1892160" imgH="736560" progId="Equation.DSMT4">
                  <p:embed/>
                </p:oleObj>
              </mc:Choice>
              <mc:Fallback>
                <p:oleObj name="Equation" r:id="rId4" imgW="1892160" imgH="736560" progId="Equation.DSMT4">
                  <p:embed/>
                  <p:pic>
                    <p:nvPicPr>
                      <p:cNvPr id="29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2295" y="1000026"/>
                        <a:ext cx="18923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/>
          </p:cNvGraphicFramePr>
          <p:nvPr/>
        </p:nvGraphicFramePr>
        <p:xfrm>
          <a:off x="952852" y="1915380"/>
          <a:ext cx="7239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5" name="Equation" r:id="rId6" imgW="723600" imgH="736560" progId="Equation.DSMT4">
                  <p:embed/>
                </p:oleObj>
              </mc:Choice>
              <mc:Fallback>
                <p:oleObj name="Equation" r:id="rId6" imgW="723600" imgH="736560" progId="Equation.DSMT4">
                  <p:embed/>
                  <p:pic>
                    <p:nvPicPr>
                      <p:cNvPr id="31" name="Object 30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2852" y="1915380"/>
                        <a:ext cx="7239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/>
          <p:cNvGraphicFramePr>
            <a:graphicFrameLocks/>
          </p:cNvGraphicFramePr>
          <p:nvPr/>
        </p:nvGraphicFramePr>
        <p:xfrm>
          <a:off x="1729742" y="1918567"/>
          <a:ext cx="762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6" name="Equation" r:id="rId8" imgW="761760" imgH="736560" progId="Equation.DSMT4">
                  <p:embed/>
                </p:oleObj>
              </mc:Choice>
              <mc:Fallback>
                <p:oleObj name="Equation" r:id="rId8" imgW="761760" imgH="736560" progId="Equation.DSMT4">
                  <p:embed/>
                  <p:pic>
                    <p:nvPicPr>
                      <p:cNvPr id="33" name="Object 32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9742" y="1918567"/>
                        <a:ext cx="7620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/>
          <p:cNvGraphicFramePr>
            <a:graphicFrameLocks/>
          </p:cNvGraphicFramePr>
          <p:nvPr/>
        </p:nvGraphicFramePr>
        <p:xfrm>
          <a:off x="2570163" y="2104373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7" name="Equation" r:id="rId10" imgW="507960" imgH="380880" progId="Equation.DSMT4">
                  <p:embed/>
                </p:oleObj>
              </mc:Choice>
              <mc:Fallback>
                <p:oleObj name="Equation" r:id="rId10" imgW="507960" imgH="380880" progId="Equation.DSMT4">
                  <p:embed/>
                  <p:pic>
                    <p:nvPicPr>
                      <p:cNvPr id="35" name="Object 34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0163" y="2104373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Equation de tension et schéma équivalent</a:t>
            </a:r>
          </a:p>
        </p:txBody>
      </p:sp>
      <p:sp>
        <p:nvSpPr>
          <p:cNvPr id="55" name="Line 29"/>
          <p:cNvSpPr>
            <a:spLocks noChangeShapeType="1"/>
          </p:cNvSpPr>
          <p:nvPr/>
        </p:nvSpPr>
        <p:spPr bwMode="auto">
          <a:xfrm flipH="1" flipV="1">
            <a:off x="954785" y="4202437"/>
            <a:ext cx="1564998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56" name="Object 55"/>
          <p:cNvGraphicFramePr>
            <a:graphicFrameLocks/>
          </p:cNvGraphicFramePr>
          <p:nvPr/>
        </p:nvGraphicFramePr>
        <p:xfrm>
          <a:off x="995363" y="2861610"/>
          <a:ext cx="2705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8" name="Equation" r:id="rId12" imgW="2705040" imgH="736560" progId="Equation.DSMT4">
                  <p:embed/>
                </p:oleObj>
              </mc:Choice>
              <mc:Fallback>
                <p:oleObj name="Equation" r:id="rId12" imgW="2705040" imgH="736560" progId="Equation.DSMT4">
                  <p:embed/>
                  <p:pic>
                    <p:nvPicPr>
                      <p:cNvPr id="56" name="Object 55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5363" y="2861610"/>
                        <a:ext cx="2705100" cy="7366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37"/>
          <p:cNvGraphicFramePr>
            <a:graphicFrameLocks/>
          </p:cNvGraphicFramePr>
          <p:nvPr/>
        </p:nvGraphicFramePr>
        <p:xfrm>
          <a:off x="2634236" y="4034305"/>
          <a:ext cx="1866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9" name="Equation" r:id="rId14" imgW="1866600" imgH="380880" progId="Equation.DSMT4">
                  <p:embed/>
                </p:oleObj>
              </mc:Choice>
              <mc:Fallback>
                <p:oleObj name="Equation" r:id="rId14" imgW="1866600" imgH="380880" progId="Equation.DSMT4">
                  <p:embed/>
                  <p:pic>
                    <p:nvPicPr>
                      <p:cNvPr id="38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4236" y="4034305"/>
                        <a:ext cx="18669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Object 40"/>
          <p:cNvGraphicFramePr>
            <a:graphicFrameLocks/>
          </p:cNvGraphicFramePr>
          <p:nvPr/>
        </p:nvGraphicFramePr>
        <p:xfrm>
          <a:off x="4576754" y="4018651"/>
          <a:ext cx="177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0" name="Equation" r:id="rId16" imgW="1777680" imgH="380880" progId="Equation.DSMT4">
                  <p:embed/>
                </p:oleObj>
              </mc:Choice>
              <mc:Fallback>
                <p:oleObj name="Equation" r:id="rId16" imgW="1777680" imgH="380880" progId="Equation.DSMT4">
                  <p:embed/>
                  <p:pic>
                    <p:nvPicPr>
                      <p:cNvPr id="41" name="Object 40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6754" y="4018651"/>
                        <a:ext cx="17780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46"/>
          <p:cNvGraphicFramePr>
            <a:graphicFrameLocks/>
          </p:cNvGraphicFramePr>
          <p:nvPr/>
        </p:nvGraphicFramePr>
        <p:xfrm>
          <a:off x="942342" y="4864749"/>
          <a:ext cx="24511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1" name="Equation" r:id="rId18" imgW="2450880" imgH="380880" progId="Equation.DSMT4">
                  <p:embed/>
                </p:oleObj>
              </mc:Choice>
              <mc:Fallback>
                <p:oleObj name="Equation" r:id="rId18" imgW="2450880" imgH="380880" progId="Equation.DSMT4">
                  <p:embed/>
                  <p:pic>
                    <p:nvPicPr>
                      <p:cNvPr id="47" name="Object 46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2342" y="4864749"/>
                        <a:ext cx="24511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" name="Object 50"/>
          <p:cNvGraphicFramePr>
            <a:graphicFrameLocks/>
          </p:cNvGraphicFramePr>
          <p:nvPr/>
        </p:nvGraphicFramePr>
        <p:xfrm>
          <a:off x="955042" y="5545141"/>
          <a:ext cx="2438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2" name="Equation" r:id="rId20" imgW="2438280" imgH="380880" progId="Equation.DSMT4">
                  <p:embed/>
                </p:oleObj>
              </mc:Choice>
              <mc:Fallback>
                <p:oleObj name="Equation" r:id="rId20" imgW="2438280" imgH="380880" progId="Equation.DSMT4">
                  <p:embed/>
                  <p:pic>
                    <p:nvPicPr>
                      <p:cNvPr id="51" name="Object 50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5042" y="5545141"/>
                        <a:ext cx="24384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0" name="Group 29"/>
          <p:cNvGrpSpPr/>
          <p:nvPr/>
        </p:nvGrpSpPr>
        <p:grpSpPr>
          <a:xfrm>
            <a:off x="4522554" y="4561433"/>
            <a:ext cx="4230688" cy="2032594"/>
            <a:chOff x="1271029" y="4500350"/>
            <a:chExt cx="4230688" cy="2032594"/>
          </a:xfrm>
        </p:grpSpPr>
        <p:sp>
          <p:nvSpPr>
            <p:cNvPr id="32" name="Line 19"/>
            <p:cNvSpPr>
              <a:spLocks noChangeShapeType="1"/>
            </p:cNvSpPr>
            <p:nvPr/>
          </p:nvSpPr>
          <p:spPr bwMode="auto">
            <a:xfrm>
              <a:off x="4489658" y="4975069"/>
              <a:ext cx="0" cy="15578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4" name="Line 11"/>
            <p:cNvSpPr>
              <a:spLocks noChangeShapeType="1"/>
            </p:cNvSpPr>
            <p:nvPr/>
          </p:nvSpPr>
          <p:spPr bwMode="auto">
            <a:xfrm>
              <a:off x="1676603" y="4980761"/>
              <a:ext cx="28152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6" name="Rectangle 12"/>
            <p:cNvSpPr>
              <a:spLocks noChangeArrowheads="1"/>
            </p:cNvSpPr>
            <p:nvPr/>
          </p:nvSpPr>
          <p:spPr bwMode="auto">
            <a:xfrm>
              <a:off x="2661473" y="4839456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" name="Line 16"/>
            <p:cNvSpPr>
              <a:spLocks noChangeShapeType="1"/>
            </p:cNvSpPr>
            <p:nvPr/>
          </p:nvSpPr>
          <p:spPr bwMode="auto">
            <a:xfrm>
              <a:off x="1675017" y="6524926"/>
              <a:ext cx="28146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43" name="Object 42"/>
            <p:cNvGraphicFramePr>
              <a:graphicFrameLocks/>
            </p:cNvGraphicFramePr>
            <p:nvPr/>
          </p:nvGraphicFramePr>
          <p:xfrm>
            <a:off x="2911028" y="4500350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93" name="Equation" r:id="rId22" imgW="266400" imgH="266400" progId="Equation.DSMT4">
                    <p:embed/>
                  </p:oleObj>
                </mc:Choice>
                <mc:Fallback>
                  <p:oleObj name="Equation" r:id="rId22" imgW="266400" imgH="266400" progId="Equation.DSMT4">
                    <p:embed/>
                    <p:pic>
                      <p:nvPicPr>
                        <p:cNvPr id="43" name="Object 4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11028" y="4500350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" name="Object 44"/>
            <p:cNvGraphicFramePr>
              <a:graphicFrameLocks/>
            </p:cNvGraphicFramePr>
            <p:nvPr/>
          </p:nvGraphicFramePr>
          <p:xfrm>
            <a:off x="5171517" y="5563175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94" name="Equation" r:id="rId24" imgW="330120" imgH="380880" progId="Equation.DSMT4">
                    <p:embed/>
                  </p:oleObj>
                </mc:Choice>
                <mc:Fallback>
                  <p:oleObj name="Equation" r:id="rId24" imgW="330120" imgH="380880" progId="Equation.DSMT4">
                    <p:embed/>
                    <p:pic>
                      <p:nvPicPr>
                        <p:cNvPr id="45" name="Object 4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71517" y="5563175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6" name="Oval 45"/>
            <p:cNvSpPr/>
            <p:nvPr/>
          </p:nvSpPr>
          <p:spPr>
            <a:xfrm>
              <a:off x="4098160" y="5362813"/>
              <a:ext cx="782995" cy="782995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8" name="Straight Arrow Connector 47"/>
            <p:cNvCxnSpPr/>
            <p:nvPr/>
          </p:nvCxnSpPr>
          <p:spPr>
            <a:xfrm rot="16200000">
              <a:off x="2068059" y="4822805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49" name="Object 48"/>
            <p:cNvGraphicFramePr>
              <a:graphicFrameLocks/>
            </p:cNvGraphicFramePr>
            <p:nvPr/>
          </p:nvGraphicFramePr>
          <p:xfrm>
            <a:off x="1943081" y="4512250"/>
            <a:ext cx="2286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95" name="Equation" r:id="rId26" imgW="228600" imgH="380880" progId="Equation.DSMT4">
                    <p:embed/>
                  </p:oleObj>
                </mc:Choice>
                <mc:Fallback>
                  <p:oleObj name="Equation" r:id="rId26" imgW="228600" imgH="380880" progId="Equation.DSMT4">
                    <p:embed/>
                    <p:pic>
                      <p:nvPicPr>
                        <p:cNvPr id="49" name="Object 4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43081" y="4512250"/>
                          <a:ext cx="2286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0" name="Straight Arrow Connector 49"/>
            <p:cNvCxnSpPr/>
            <p:nvPr/>
          </p:nvCxnSpPr>
          <p:spPr>
            <a:xfrm>
              <a:off x="1679543" y="5086279"/>
              <a:ext cx="0" cy="129906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52" name="Object 51"/>
            <p:cNvGraphicFramePr>
              <a:graphicFrameLocks/>
            </p:cNvGraphicFramePr>
            <p:nvPr/>
          </p:nvGraphicFramePr>
          <p:xfrm>
            <a:off x="1271029" y="5563175"/>
            <a:ext cx="3556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96" name="Equation" r:id="rId28" imgW="355320" imgH="380880" progId="Equation.DSMT4">
                    <p:embed/>
                  </p:oleObj>
                </mc:Choice>
                <mc:Fallback>
                  <p:oleObj name="Equation" r:id="rId28" imgW="355320" imgH="380880" progId="Equation.DSMT4">
                    <p:embed/>
                    <p:pic>
                      <p:nvPicPr>
                        <p:cNvPr id="52" name="Object 5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71029" y="5563175"/>
                          <a:ext cx="3556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3" name="Straight Arrow Connector 52"/>
            <p:cNvCxnSpPr/>
            <p:nvPr/>
          </p:nvCxnSpPr>
          <p:spPr>
            <a:xfrm>
              <a:off x="5030779" y="5379005"/>
              <a:ext cx="0" cy="78299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ACA439B-6D02-4138-AD2B-415B02F5E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21</a:t>
            </a:fld>
            <a:endParaRPr lang="fr-CH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14238FD1-094E-42BB-AE51-B660CB9F846E}"/>
              </a:ext>
            </a:extLst>
          </p:cNvPr>
          <p:cNvGrpSpPr/>
          <p:nvPr/>
        </p:nvGrpSpPr>
        <p:grpSpPr>
          <a:xfrm>
            <a:off x="4596400" y="1000026"/>
            <a:ext cx="4126431" cy="2025279"/>
            <a:chOff x="4596400" y="1000026"/>
            <a:chExt cx="4126431" cy="2025279"/>
          </a:xfrm>
        </p:grpSpPr>
        <p:graphicFrame>
          <p:nvGraphicFramePr>
            <p:cNvPr id="54" name="Object 53">
              <a:extLst>
                <a:ext uri="{FF2B5EF4-FFF2-40B4-BE49-F238E27FC236}">
                  <a16:creationId xmlns:a16="http://schemas.microsoft.com/office/drawing/2014/main" id="{507C90FA-E916-4DFC-93C6-6AECD4EB4D38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04939065"/>
                </p:ext>
              </p:extLst>
            </p:nvPr>
          </p:nvGraphicFramePr>
          <p:xfrm>
            <a:off x="5131426" y="1073876"/>
            <a:ext cx="203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97" name="Equation" r:id="rId30" imgW="203040" imgH="380880" progId="Equation.DSMT4">
                    <p:embed/>
                  </p:oleObj>
                </mc:Choice>
                <mc:Fallback>
                  <p:oleObj name="Equation" r:id="rId30" imgW="203040" imgH="380880" progId="Equation.DSMT4">
                    <p:embed/>
                    <p:pic>
                      <p:nvPicPr>
                        <p:cNvPr id="4" name="Object 3">
                          <a:extLst>
                            <a:ext uri="{FF2B5EF4-FFF2-40B4-BE49-F238E27FC236}">
                              <a16:creationId xmlns:a16="http://schemas.microsoft.com/office/drawing/2014/main" id="{86E52444-AB33-4189-987B-ED958B844829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31"/>
                        <a:stretch>
                          <a:fillRect/>
                        </a:stretch>
                      </p:blipFill>
                      <p:spPr>
                        <a:xfrm>
                          <a:off x="5131426" y="1073876"/>
                          <a:ext cx="203200" cy="3810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" name="Object 56">
              <a:extLst>
                <a:ext uri="{FF2B5EF4-FFF2-40B4-BE49-F238E27FC236}">
                  <a16:creationId xmlns:a16="http://schemas.microsoft.com/office/drawing/2014/main" id="{77F3D4E9-E37F-4237-A9B4-FBE298A47380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57932652"/>
                </p:ext>
              </p:extLst>
            </p:nvPr>
          </p:nvGraphicFramePr>
          <p:xfrm>
            <a:off x="4596400" y="2062276"/>
            <a:ext cx="2794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98" name="Equation" r:id="rId32" imgW="279360" imgH="380880" progId="Equation.DSMT4">
                    <p:embed/>
                  </p:oleObj>
                </mc:Choice>
                <mc:Fallback>
                  <p:oleObj name="Equation" r:id="rId32" imgW="279360" imgH="380880" progId="Equation.DSMT4">
                    <p:embed/>
                    <p:pic>
                      <p:nvPicPr>
                        <p:cNvPr id="3" name="Object 2">
                          <a:extLst>
                            <a:ext uri="{FF2B5EF4-FFF2-40B4-BE49-F238E27FC236}">
                              <a16:creationId xmlns:a16="http://schemas.microsoft.com/office/drawing/2014/main" id="{25C02958-9AFF-4045-BC2D-4E2A1212D138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33"/>
                        <a:stretch>
                          <a:fillRect/>
                        </a:stretch>
                      </p:blipFill>
                      <p:spPr>
                        <a:xfrm>
                          <a:off x="4596400" y="2062276"/>
                          <a:ext cx="279400" cy="3810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8" name="Line 19">
              <a:extLst>
                <a:ext uri="{FF2B5EF4-FFF2-40B4-BE49-F238E27FC236}">
                  <a16:creationId xmlns:a16="http://schemas.microsoft.com/office/drawing/2014/main" id="{09EA813D-320D-4743-A137-26A00918677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741964" y="1467430"/>
              <a:ext cx="0" cy="15578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9" name="Line 11">
              <a:extLst>
                <a:ext uri="{FF2B5EF4-FFF2-40B4-BE49-F238E27FC236}">
                  <a16:creationId xmlns:a16="http://schemas.microsoft.com/office/drawing/2014/main" id="{ECA1D87F-C37F-4262-B9EF-19F36B4998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28909" y="1480437"/>
              <a:ext cx="28152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0" name="Rectangle 12">
              <a:extLst>
                <a:ext uri="{FF2B5EF4-FFF2-40B4-BE49-F238E27FC236}">
                  <a16:creationId xmlns:a16="http://schemas.microsoft.com/office/drawing/2014/main" id="{32434F32-161C-4F95-818A-D22B7C352D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8185" y="1339132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" name="Rectangle 13">
              <a:extLst>
                <a:ext uri="{FF2B5EF4-FFF2-40B4-BE49-F238E27FC236}">
                  <a16:creationId xmlns:a16="http://schemas.microsoft.com/office/drawing/2014/main" id="{D6668B3A-61CD-408D-BDDE-7C71048B2F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9270" y="1339132"/>
              <a:ext cx="766128" cy="287338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" name="Line 16">
              <a:extLst>
                <a:ext uri="{FF2B5EF4-FFF2-40B4-BE49-F238E27FC236}">
                  <a16:creationId xmlns:a16="http://schemas.microsoft.com/office/drawing/2014/main" id="{BAEE6EB8-F6A1-420D-955E-CC98C9B6BB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27323" y="3024602"/>
              <a:ext cx="28146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63" name="Object 62">
              <a:extLst>
                <a:ext uri="{FF2B5EF4-FFF2-40B4-BE49-F238E27FC236}">
                  <a16:creationId xmlns:a16="http://schemas.microsoft.com/office/drawing/2014/main" id="{8CAAB47E-AADB-454A-B284-B26519AAE284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668112192"/>
                </p:ext>
              </p:extLst>
            </p:nvPr>
          </p:nvGraphicFramePr>
          <p:xfrm>
            <a:off x="5727740" y="1000026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99" name="Equation" r:id="rId22" imgW="266400" imgH="266400" progId="Equation.DSMT4">
                    <p:embed/>
                  </p:oleObj>
                </mc:Choice>
                <mc:Fallback>
                  <p:oleObj name="Equation" r:id="rId22" imgW="266400" imgH="266400" progId="Equation.DSMT4">
                    <p:embed/>
                    <p:pic>
                      <p:nvPicPr>
                        <p:cNvPr id="77" name="Object 7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27740" y="1000026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4" name="Object 63">
              <a:extLst>
                <a:ext uri="{FF2B5EF4-FFF2-40B4-BE49-F238E27FC236}">
                  <a16:creationId xmlns:a16="http://schemas.microsoft.com/office/drawing/2014/main" id="{142A1489-E310-438D-A599-18BB9B842993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137722871"/>
                </p:ext>
              </p:extLst>
            </p:nvPr>
          </p:nvGraphicFramePr>
          <p:xfrm>
            <a:off x="6808306" y="1008176"/>
            <a:ext cx="2286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00" name="Equation" r:id="rId34" imgW="228600" imgH="266400" progId="Equation.DSMT4">
                    <p:embed/>
                  </p:oleObj>
                </mc:Choice>
                <mc:Fallback>
                  <p:oleObj name="Equation" r:id="rId34" imgW="228600" imgH="266400" progId="Equation.DSMT4">
                    <p:embed/>
                    <p:pic>
                      <p:nvPicPr>
                        <p:cNvPr id="78" name="Object 7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08306" y="1008176"/>
                          <a:ext cx="2286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5" name="Object 64">
              <a:extLst>
                <a:ext uri="{FF2B5EF4-FFF2-40B4-BE49-F238E27FC236}">
                  <a16:creationId xmlns:a16="http://schemas.microsoft.com/office/drawing/2014/main" id="{6E83386B-A67D-44B0-8B91-48F54EE88EC5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233697996"/>
                </p:ext>
              </p:extLst>
            </p:nvPr>
          </p:nvGraphicFramePr>
          <p:xfrm>
            <a:off x="8456131" y="2062276"/>
            <a:ext cx="2667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01" name="Equation" r:id="rId36" imgW="266400" imgH="380880" progId="Equation.DSMT4">
                    <p:embed/>
                  </p:oleObj>
                </mc:Choice>
                <mc:Fallback>
                  <p:oleObj name="Equation" r:id="rId36" imgW="266400" imgH="380880" progId="Equation.DSMT4">
                    <p:embed/>
                    <p:pic>
                      <p:nvPicPr>
                        <p:cNvPr id="87" name="Object 8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456131" y="2062276"/>
                          <a:ext cx="2667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034FC9B6-2B17-436D-A3B1-F22CF62007D4}"/>
                </a:ext>
              </a:extLst>
            </p:cNvPr>
            <p:cNvSpPr/>
            <p:nvPr/>
          </p:nvSpPr>
          <p:spPr>
            <a:xfrm>
              <a:off x="7350466" y="1862489"/>
              <a:ext cx="782995" cy="782995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67" name="Straight Arrow Connector 66">
              <a:extLst>
                <a:ext uri="{FF2B5EF4-FFF2-40B4-BE49-F238E27FC236}">
                  <a16:creationId xmlns:a16="http://schemas.microsoft.com/office/drawing/2014/main" id="{CC00959E-0351-486C-9EA5-87AC4D85F516}"/>
                </a:ext>
              </a:extLst>
            </p:cNvPr>
            <p:cNvCxnSpPr/>
            <p:nvPr/>
          </p:nvCxnSpPr>
          <p:spPr>
            <a:xfrm rot="16200000">
              <a:off x="5164251" y="1322481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C723DF2D-ED12-4F96-991C-1ED714327BBC}"/>
                </a:ext>
              </a:extLst>
            </p:cNvPr>
            <p:cNvCxnSpPr/>
            <p:nvPr/>
          </p:nvCxnSpPr>
          <p:spPr>
            <a:xfrm>
              <a:off x="4931849" y="1585955"/>
              <a:ext cx="0" cy="129906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5CBDFDDE-17B6-4FE2-BCFB-06D3C980D615}"/>
                </a:ext>
              </a:extLst>
            </p:cNvPr>
            <p:cNvCxnSpPr/>
            <p:nvPr/>
          </p:nvCxnSpPr>
          <p:spPr>
            <a:xfrm>
              <a:off x="8283085" y="1878681"/>
              <a:ext cx="0" cy="78299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52467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955042" y="3850613"/>
            <a:ext cx="15153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régime permanent</a:t>
            </a:r>
          </a:p>
        </p:txBody>
      </p:sp>
      <p:sp>
        <p:nvSpPr>
          <p:cNvPr id="42" name="Title 1"/>
          <p:cNvSpPr txBox="1">
            <a:spLocks/>
          </p:cNvSpPr>
          <p:nvPr/>
        </p:nvSpPr>
        <p:spPr>
          <a:xfrm>
            <a:off x="202347" y="0"/>
            <a:ext cx="3661259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Exemple</a:t>
            </a:r>
          </a:p>
        </p:txBody>
      </p:sp>
      <p:sp>
        <p:nvSpPr>
          <p:cNvPr id="55" name="Line 29"/>
          <p:cNvSpPr>
            <a:spLocks noChangeShapeType="1"/>
          </p:cNvSpPr>
          <p:nvPr/>
        </p:nvSpPr>
        <p:spPr bwMode="auto">
          <a:xfrm flipH="1" flipV="1">
            <a:off x="954785" y="4202437"/>
            <a:ext cx="1564998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38" name="Object 37"/>
          <p:cNvGraphicFramePr>
            <a:graphicFrameLocks/>
          </p:cNvGraphicFramePr>
          <p:nvPr/>
        </p:nvGraphicFramePr>
        <p:xfrm>
          <a:off x="2634236" y="4034305"/>
          <a:ext cx="1866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6" name="Equation" r:id="rId4" imgW="1866600" imgH="380880" progId="Equation.DSMT4">
                  <p:embed/>
                </p:oleObj>
              </mc:Choice>
              <mc:Fallback>
                <p:oleObj name="Equation" r:id="rId4" imgW="1866600" imgH="380880" progId="Equation.DSMT4">
                  <p:embed/>
                  <p:pic>
                    <p:nvPicPr>
                      <p:cNvPr id="38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4236" y="4034305"/>
                        <a:ext cx="18669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Object 40"/>
          <p:cNvGraphicFramePr>
            <a:graphicFrameLocks/>
          </p:cNvGraphicFramePr>
          <p:nvPr/>
        </p:nvGraphicFramePr>
        <p:xfrm>
          <a:off x="4576754" y="4018651"/>
          <a:ext cx="177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7" name="Equation" r:id="rId6" imgW="1777680" imgH="380880" progId="Equation.DSMT4">
                  <p:embed/>
                </p:oleObj>
              </mc:Choice>
              <mc:Fallback>
                <p:oleObj name="Equation" r:id="rId6" imgW="1777680" imgH="380880" progId="Equation.DSMT4">
                  <p:embed/>
                  <p:pic>
                    <p:nvPicPr>
                      <p:cNvPr id="41" name="Object 40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6754" y="4018651"/>
                        <a:ext cx="17780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" name="Object 50"/>
          <p:cNvGraphicFramePr>
            <a:graphicFrameLocks/>
          </p:cNvGraphicFramePr>
          <p:nvPr/>
        </p:nvGraphicFramePr>
        <p:xfrm>
          <a:off x="955042" y="5545141"/>
          <a:ext cx="2438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8" name="Equation" r:id="rId8" imgW="2438280" imgH="380880" progId="Equation.DSMT4">
                  <p:embed/>
                </p:oleObj>
              </mc:Choice>
              <mc:Fallback>
                <p:oleObj name="Equation" r:id="rId8" imgW="2438280" imgH="380880" progId="Equation.DSMT4">
                  <p:embed/>
                  <p:pic>
                    <p:nvPicPr>
                      <p:cNvPr id="51" name="Object 50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5042" y="5545141"/>
                        <a:ext cx="24384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0" name="Group 29"/>
          <p:cNvGrpSpPr/>
          <p:nvPr/>
        </p:nvGrpSpPr>
        <p:grpSpPr>
          <a:xfrm>
            <a:off x="4522554" y="4561433"/>
            <a:ext cx="4230688" cy="2032594"/>
            <a:chOff x="1271029" y="4500350"/>
            <a:chExt cx="4230688" cy="2032594"/>
          </a:xfrm>
        </p:grpSpPr>
        <p:sp>
          <p:nvSpPr>
            <p:cNvPr id="32" name="Line 19"/>
            <p:cNvSpPr>
              <a:spLocks noChangeShapeType="1"/>
            </p:cNvSpPr>
            <p:nvPr/>
          </p:nvSpPr>
          <p:spPr bwMode="auto">
            <a:xfrm>
              <a:off x="4489658" y="4975069"/>
              <a:ext cx="0" cy="15578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4" name="Line 11"/>
            <p:cNvSpPr>
              <a:spLocks noChangeShapeType="1"/>
            </p:cNvSpPr>
            <p:nvPr/>
          </p:nvSpPr>
          <p:spPr bwMode="auto">
            <a:xfrm>
              <a:off x="1676603" y="4980761"/>
              <a:ext cx="28152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6" name="Rectangle 12"/>
            <p:cNvSpPr>
              <a:spLocks noChangeArrowheads="1"/>
            </p:cNvSpPr>
            <p:nvPr/>
          </p:nvSpPr>
          <p:spPr bwMode="auto">
            <a:xfrm>
              <a:off x="2661473" y="4839456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" name="Line 16"/>
            <p:cNvSpPr>
              <a:spLocks noChangeShapeType="1"/>
            </p:cNvSpPr>
            <p:nvPr/>
          </p:nvSpPr>
          <p:spPr bwMode="auto">
            <a:xfrm>
              <a:off x="1675017" y="6524926"/>
              <a:ext cx="28146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43" name="Object 42"/>
            <p:cNvGraphicFramePr>
              <a:graphicFrameLocks/>
            </p:cNvGraphicFramePr>
            <p:nvPr/>
          </p:nvGraphicFramePr>
          <p:xfrm>
            <a:off x="2911028" y="4500350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309" name="Equation" r:id="rId10" imgW="266400" imgH="266400" progId="Equation.DSMT4">
                    <p:embed/>
                  </p:oleObj>
                </mc:Choice>
                <mc:Fallback>
                  <p:oleObj name="Equation" r:id="rId10" imgW="266400" imgH="266400" progId="Equation.DSMT4">
                    <p:embed/>
                    <p:pic>
                      <p:nvPicPr>
                        <p:cNvPr id="43" name="Object 4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11028" y="4500350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" name="Object 44"/>
            <p:cNvGraphicFramePr>
              <a:graphicFrameLocks/>
            </p:cNvGraphicFramePr>
            <p:nvPr/>
          </p:nvGraphicFramePr>
          <p:xfrm>
            <a:off x="5171517" y="5563175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310" name="Equation" r:id="rId12" imgW="330120" imgH="380880" progId="Equation.DSMT4">
                    <p:embed/>
                  </p:oleObj>
                </mc:Choice>
                <mc:Fallback>
                  <p:oleObj name="Equation" r:id="rId12" imgW="330120" imgH="380880" progId="Equation.DSMT4">
                    <p:embed/>
                    <p:pic>
                      <p:nvPicPr>
                        <p:cNvPr id="45" name="Object 4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71517" y="5563175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6" name="Oval 45"/>
            <p:cNvSpPr/>
            <p:nvPr/>
          </p:nvSpPr>
          <p:spPr>
            <a:xfrm>
              <a:off x="4098160" y="5362813"/>
              <a:ext cx="782995" cy="782995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8" name="Straight Arrow Connector 47"/>
            <p:cNvCxnSpPr/>
            <p:nvPr/>
          </p:nvCxnSpPr>
          <p:spPr>
            <a:xfrm rot="16200000">
              <a:off x="2068059" y="4822805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49" name="Object 48"/>
            <p:cNvGraphicFramePr>
              <a:graphicFrameLocks/>
            </p:cNvGraphicFramePr>
            <p:nvPr/>
          </p:nvGraphicFramePr>
          <p:xfrm>
            <a:off x="1943081" y="4512250"/>
            <a:ext cx="2286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311" name="Equation" r:id="rId14" imgW="228600" imgH="380880" progId="Equation.DSMT4">
                    <p:embed/>
                  </p:oleObj>
                </mc:Choice>
                <mc:Fallback>
                  <p:oleObj name="Equation" r:id="rId14" imgW="228600" imgH="380880" progId="Equation.DSMT4">
                    <p:embed/>
                    <p:pic>
                      <p:nvPicPr>
                        <p:cNvPr id="49" name="Object 4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43081" y="4512250"/>
                          <a:ext cx="2286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0" name="Straight Arrow Connector 49"/>
            <p:cNvCxnSpPr/>
            <p:nvPr/>
          </p:nvCxnSpPr>
          <p:spPr>
            <a:xfrm>
              <a:off x="1679543" y="5086279"/>
              <a:ext cx="0" cy="129906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52" name="Object 51"/>
            <p:cNvGraphicFramePr>
              <a:graphicFrameLocks/>
            </p:cNvGraphicFramePr>
            <p:nvPr/>
          </p:nvGraphicFramePr>
          <p:xfrm>
            <a:off x="1271029" y="5563175"/>
            <a:ext cx="3556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312" name="Equation" r:id="rId16" imgW="355320" imgH="380880" progId="Equation.DSMT4">
                    <p:embed/>
                  </p:oleObj>
                </mc:Choice>
                <mc:Fallback>
                  <p:oleObj name="Equation" r:id="rId16" imgW="355320" imgH="380880" progId="Equation.DSMT4">
                    <p:embed/>
                    <p:pic>
                      <p:nvPicPr>
                        <p:cNvPr id="52" name="Object 5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71029" y="5563175"/>
                          <a:ext cx="3556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3" name="Straight Arrow Connector 52"/>
            <p:cNvCxnSpPr/>
            <p:nvPr/>
          </p:nvCxnSpPr>
          <p:spPr>
            <a:xfrm>
              <a:off x="5030779" y="5379005"/>
              <a:ext cx="0" cy="78299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ACA439B-6D02-4138-AD2B-415B02F5E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22</a:t>
            </a:fld>
            <a:endParaRPr lang="fr-CH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063E6620-8FF1-4BB8-81BF-4D7E38C6F5BE}"/>
              </a:ext>
            </a:extLst>
          </p:cNvPr>
          <p:cNvGrpSpPr/>
          <p:nvPr/>
        </p:nvGrpSpPr>
        <p:grpSpPr>
          <a:xfrm>
            <a:off x="1632963" y="1333336"/>
            <a:ext cx="914506" cy="1192138"/>
            <a:chOff x="2712557" y="4043769"/>
            <a:chExt cx="914506" cy="1192138"/>
          </a:xfrm>
        </p:grpSpPr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3E4CFD95-212A-481B-B8E0-D4BF4E79DAD0}"/>
                </a:ext>
              </a:extLst>
            </p:cNvPr>
            <p:cNvSpPr txBox="1"/>
            <p:nvPr/>
          </p:nvSpPr>
          <p:spPr>
            <a:xfrm>
              <a:off x="2712557" y="4522922"/>
              <a:ext cx="27122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+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39ACE865-9949-41D5-A839-ADF0EFDAFAD6}"/>
                </a:ext>
              </a:extLst>
            </p:cNvPr>
            <p:cNvCxnSpPr/>
            <p:nvPr/>
          </p:nvCxnSpPr>
          <p:spPr>
            <a:xfrm>
              <a:off x="2723565" y="4799921"/>
              <a:ext cx="831576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1A704CFE-D520-4F23-AFE5-05087FAF98E4}"/>
                </a:ext>
              </a:extLst>
            </p:cNvPr>
            <p:cNvSpPr txBox="1"/>
            <p:nvPr/>
          </p:nvSpPr>
          <p:spPr>
            <a:xfrm>
              <a:off x="3357482" y="4524320"/>
              <a:ext cx="2359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-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42AA126C-4F83-4029-8DD6-24125864A639}"/>
                </a:ext>
              </a:extLst>
            </p:cNvPr>
            <p:cNvGrpSpPr/>
            <p:nvPr/>
          </p:nvGrpSpPr>
          <p:grpSpPr>
            <a:xfrm>
              <a:off x="2888419" y="4583897"/>
              <a:ext cx="571503" cy="432048"/>
              <a:chOff x="5769035" y="1988840"/>
              <a:chExt cx="571503" cy="432048"/>
            </a:xfrm>
          </p:grpSpPr>
          <p:sp>
            <p:nvSpPr>
              <p:cNvPr id="67" name="Rectangle 66">
                <a:extLst>
                  <a:ext uri="{FF2B5EF4-FFF2-40B4-BE49-F238E27FC236}">
                    <a16:creationId xmlns:a16="http://schemas.microsoft.com/office/drawing/2014/main" id="{4D455335-A40F-4774-B797-A4156BCD94B9}"/>
                  </a:ext>
                </a:extLst>
              </p:cNvPr>
              <p:cNvSpPr/>
              <p:nvPr/>
            </p:nvSpPr>
            <p:spPr>
              <a:xfrm>
                <a:off x="5769035" y="2150864"/>
                <a:ext cx="571503" cy="1080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68" name="Oval 67">
                <a:extLst>
                  <a:ext uri="{FF2B5EF4-FFF2-40B4-BE49-F238E27FC236}">
                    <a16:creationId xmlns:a16="http://schemas.microsoft.com/office/drawing/2014/main" id="{F807AA58-70DD-4880-B80B-D2D0033ED6DE}"/>
                  </a:ext>
                </a:extLst>
              </p:cNvPr>
              <p:cNvSpPr/>
              <p:nvPr/>
            </p:nvSpPr>
            <p:spPr>
              <a:xfrm>
                <a:off x="5838762" y="1988840"/>
                <a:ext cx="432048" cy="43204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 u="sng">
                  <a:solidFill>
                    <a:schemeClr val="tx1"/>
                  </a:solidFill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</p:grp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74923707-8404-4A85-9D46-6FBC6BCA455E}"/>
                </a:ext>
              </a:extLst>
            </p:cNvPr>
            <p:cNvSpPr/>
            <p:nvPr/>
          </p:nvSpPr>
          <p:spPr>
            <a:xfrm rot="16200000">
              <a:off x="2973010" y="4182199"/>
              <a:ext cx="400412" cy="12355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0D01F852-B8AB-41A0-BA6D-14E017D2BFCE}"/>
                </a:ext>
              </a:extLst>
            </p:cNvPr>
            <p:cNvCxnSpPr/>
            <p:nvPr/>
          </p:nvCxnSpPr>
          <p:spPr>
            <a:xfrm>
              <a:off x="3113724" y="4049133"/>
              <a:ext cx="441417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17D74C7C-3B67-48EA-A72E-87A0B770015C}"/>
                </a:ext>
              </a:extLst>
            </p:cNvPr>
            <p:cNvCxnSpPr/>
            <p:nvPr/>
          </p:nvCxnSpPr>
          <p:spPr>
            <a:xfrm>
              <a:off x="3111163" y="4439890"/>
              <a:ext cx="515900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FC653215-A097-40A8-BB4E-7FD92A99998E}"/>
                </a:ext>
              </a:extLst>
            </p:cNvPr>
            <p:cNvCxnSpPr/>
            <p:nvPr/>
          </p:nvCxnSpPr>
          <p:spPr>
            <a:xfrm>
              <a:off x="2728610" y="4799946"/>
              <a:ext cx="0" cy="432000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72E16A33-B294-4700-A077-7F370FC06965}"/>
                </a:ext>
              </a:extLst>
            </p:cNvPr>
            <p:cNvCxnSpPr/>
            <p:nvPr/>
          </p:nvCxnSpPr>
          <p:spPr>
            <a:xfrm>
              <a:off x="3622170" y="4435930"/>
              <a:ext cx="0" cy="799977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Arc 64">
              <a:extLst>
                <a:ext uri="{FF2B5EF4-FFF2-40B4-BE49-F238E27FC236}">
                  <a16:creationId xmlns:a16="http://schemas.microsoft.com/office/drawing/2014/main" id="{88C24635-2EB6-41D1-9727-F723A662E1E1}"/>
                </a:ext>
              </a:extLst>
            </p:cNvPr>
            <p:cNvSpPr/>
            <p:nvPr/>
          </p:nvSpPr>
          <p:spPr>
            <a:xfrm rot="2700000" flipH="1">
              <a:off x="2996733" y="4653341"/>
              <a:ext cx="360040" cy="360040"/>
            </a:xfrm>
            <a:prstGeom prst="arc">
              <a:avLst/>
            </a:prstGeom>
            <a:ln w="12700">
              <a:solidFill>
                <a:schemeClr val="tx1"/>
              </a:solidFill>
              <a:headEnd type="triangle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64F1616F-5CF3-480A-A2C6-6F484E6E6416}"/>
                </a:ext>
              </a:extLst>
            </p:cNvPr>
            <p:cNvCxnSpPr/>
            <p:nvPr/>
          </p:nvCxnSpPr>
          <p:spPr>
            <a:xfrm>
              <a:off x="3548350" y="4045165"/>
              <a:ext cx="0" cy="75711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" name="TextBox 68">
            <a:extLst>
              <a:ext uri="{FF2B5EF4-FFF2-40B4-BE49-F238E27FC236}">
                <a16:creationId xmlns:a16="http://schemas.microsoft.com/office/drawing/2014/main" id="{1F185714-824E-4D8C-AE45-9BF0D46D6E8E}"/>
              </a:ext>
            </a:extLst>
          </p:cNvPr>
          <p:cNvSpPr txBox="1"/>
          <p:nvPr/>
        </p:nvSpPr>
        <p:spPr>
          <a:xfrm>
            <a:off x="543310" y="768910"/>
            <a:ext cx="30938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/>
              <a:t>Moteur à excitation série</a:t>
            </a:r>
          </a:p>
        </p:txBody>
      </p: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DD72D5A7-5FA3-4684-8704-2E5179D7DA47}"/>
              </a:ext>
            </a:extLst>
          </p:cNvPr>
          <p:cNvCxnSpPr>
            <a:cxnSpLocks/>
          </p:cNvCxnSpPr>
          <p:nvPr/>
        </p:nvCxnSpPr>
        <p:spPr>
          <a:xfrm>
            <a:off x="0" y="3676650"/>
            <a:ext cx="9144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1" name="Object 80">
            <a:extLst>
              <a:ext uri="{FF2B5EF4-FFF2-40B4-BE49-F238E27FC236}">
                <a16:creationId xmlns:a16="http://schemas.microsoft.com/office/drawing/2014/main" id="{EE2CD431-2258-4A2D-9CE9-C3D97429EB6A}"/>
              </a:ext>
            </a:extLst>
          </p:cNvPr>
          <p:cNvGraphicFramePr>
            <a:graphicFrameLocks/>
          </p:cNvGraphicFramePr>
          <p:nvPr/>
        </p:nvGraphicFramePr>
        <p:xfrm>
          <a:off x="2669309" y="3042113"/>
          <a:ext cx="1282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3" name="Equation" r:id="rId18" imgW="1282680" imgH="380880" progId="Equation.DSMT4">
                  <p:embed/>
                </p:oleObj>
              </mc:Choice>
              <mc:Fallback>
                <p:oleObj name="Equation" r:id="rId18" imgW="1282680" imgH="380880" progId="Equation.DSMT4">
                  <p:embed/>
                  <p:pic>
                    <p:nvPicPr>
                      <p:cNvPr id="81" name="Object 80">
                        <a:extLst>
                          <a:ext uri="{FF2B5EF4-FFF2-40B4-BE49-F238E27FC236}">
                            <a16:creationId xmlns:a16="http://schemas.microsoft.com/office/drawing/2014/main" id="{EE2CD431-2258-4A2D-9CE9-C3D97429EB6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9309" y="3042113"/>
                        <a:ext cx="12827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" name="TextBox 81">
            <a:extLst>
              <a:ext uri="{FF2B5EF4-FFF2-40B4-BE49-F238E27FC236}">
                <a16:creationId xmlns:a16="http://schemas.microsoft.com/office/drawing/2014/main" id="{772EB335-981B-4E50-A74B-05596AB9825D}"/>
              </a:ext>
            </a:extLst>
          </p:cNvPr>
          <p:cNvSpPr txBox="1"/>
          <p:nvPr/>
        </p:nvSpPr>
        <p:spPr>
          <a:xfrm>
            <a:off x="138122" y="2851693"/>
            <a:ext cx="26402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/>
              <a:t>Pour l'excitation, en régime permanent :</a:t>
            </a:r>
          </a:p>
        </p:txBody>
      </p:sp>
      <p:sp>
        <p:nvSpPr>
          <p:cNvPr id="84" name="Line 19">
            <a:extLst>
              <a:ext uri="{FF2B5EF4-FFF2-40B4-BE49-F238E27FC236}">
                <a16:creationId xmlns:a16="http://schemas.microsoft.com/office/drawing/2014/main" id="{6805A2E4-BA81-4FC9-BA6C-8C45CC35B422}"/>
              </a:ext>
            </a:extLst>
          </p:cNvPr>
          <p:cNvSpPr>
            <a:spLocks noChangeShapeType="1"/>
          </p:cNvSpPr>
          <p:nvPr/>
        </p:nvSpPr>
        <p:spPr bwMode="auto">
          <a:xfrm>
            <a:off x="7464222" y="727257"/>
            <a:ext cx="0" cy="271637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85" name="Line 11">
            <a:extLst>
              <a:ext uri="{FF2B5EF4-FFF2-40B4-BE49-F238E27FC236}">
                <a16:creationId xmlns:a16="http://schemas.microsoft.com/office/drawing/2014/main" id="{B351C3D8-45C2-4C00-A0B2-81B194519342}"/>
              </a:ext>
            </a:extLst>
          </p:cNvPr>
          <p:cNvSpPr>
            <a:spLocks noChangeShapeType="1"/>
          </p:cNvSpPr>
          <p:nvPr/>
        </p:nvSpPr>
        <p:spPr bwMode="auto">
          <a:xfrm>
            <a:off x="4829808" y="728352"/>
            <a:ext cx="263655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 type="none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86" name="Rectangle 12">
            <a:extLst>
              <a:ext uri="{FF2B5EF4-FFF2-40B4-BE49-F238E27FC236}">
                <a16:creationId xmlns:a16="http://schemas.microsoft.com/office/drawing/2014/main" id="{FA4B1584-8BE5-4087-8D88-1D537B1957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7837" y="584329"/>
            <a:ext cx="76612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95" name="Object 94">
            <a:extLst>
              <a:ext uri="{FF2B5EF4-FFF2-40B4-BE49-F238E27FC236}">
                <a16:creationId xmlns:a16="http://schemas.microsoft.com/office/drawing/2014/main" id="{C51A1CBE-9EF2-4ACA-A392-7B7E2C554EF0}"/>
              </a:ext>
            </a:extLst>
          </p:cNvPr>
          <p:cNvGraphicFramePr>
            <a:graphicFrameLocks/>
          </p:cNvGraphicFramePr>
          <p:nvPr/>
        </p:nvGraphicFramePr>
        <p:xfrm>
          <a:off x="6317392" y="245223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4" name="Equation" r:id="rId10" imgW="266400" imgH="266400" progId="Equation.DSMT4">
                  <p:embed/>
                </p:oleObj>
              </mc:Choice>
              <mc:Fallback>
                <p:oleObj name="Equation" r:id="rId10" imgW="266400" imgH="266400" progId="Equation.DSMT4">
                  <p:embed/>
                  <p:pic>
                    <p:nvPicPr>
                      <p:cNvPr id="95" name="Object 94">
                        <a:extLst>
                          <a:ext uri="{FF2B5EF4-FFF2-40B4-BE49-F238E27FC236}">
                            <a16:creationId xmlns:a16="http://schemas.microsoft.com/office/drawing/2014/main" id="{C51A1CBE-9EF2-4ACA-A392-7B7E2C554EF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7392" y="245223"/>
                        <a:ext cx="2667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" name="Object 95">
            <a:extLst>
              <a:ext uri="{FF2B5EF4-FFF2-40B4-BE49-F238E27FC236}">
                <a16:creationId xmlns:a16="http://schemas.microsoft.com/office/drawing/2014/main" id="{BB7588F4-E81C-4659-88A9-557012511C55}"/>
              </a:ext>
            </a:extLst>
          </p:cNvPr>
          <p:cNvGraphicFramePr>
            <a:graphicFrameLocks/>
          </p:cNvGraphicFramePr>
          <p:nvPr/>
        </p:nvGraphicFramePr>
        <p:xfrm>
          <a:off x="8146081" y="1308048"/>
          <a:ext cx="330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5" name="Equation" r:id="rId12" imgW="330120" imgH="380880" progId="Equation.DSMT4">
                  <p:embed/>
                </p:oleObj>
              </mc:Choice>
              <mc:Fallback>
                <p:oleObj name="Equation" r:id="rId12" imgW="330120" imgH="380880" progId="Equation.DSMT4">
                  <p:embed/>
                  <p:pic>
                    <p:nvPicPr>
                      <p:cNvPr id="96" name="Object 95">
                        <a:extLst>
                          <a:ext uri="{FF2B5EF4-FFF2-40B4-BE49-F238E27FC236}">
                            <a16:creationId xmlns:a16="http://schemas.microsoft.com/office/drawing/2014/main" id="{BB7588F4-E81C-4659-88A9-557012511C5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46081" y="1308048"/>
                        <a:ext cx="330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7" name="Oval 96">
            <a:extLst>
              <a:ext uri="{FF2B5EF4-FFF2-40B4-BE49-F238E27FC236}">
                <a16:creationId xmlns:a16="http://schemas.microsoft.com/office/drawing/2014/main" id="{F4C0B16D-2FC1-46E3-8C20-7C3C7F86ED43}"/>
              </a:ext>
            </a:extLst>
          </p:cNvPr>
          <p:cNvSpPr/>
          <p:nvPr/>
        </p:nvSpPr>
        <p:spPr>
          <a:xfrm>
            <a:off x="7072724" y="1107686"/>
            <a:ext cx="782995" cy="782995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BEBC5915-C03D-4043-AE96-75534251B43F}"/>
              </a:ext>
            </a:extLst>
          </p:cNvPr>
          <p:cNvCxnSpPr/>
          <p:nvPr/>
        </p:nvCxnSpPr>
        <p:spPr>
          <a:xfrm rot="16200000">
            <a:off x="5710643" y="570396"/>
            <a:ext cx="0" cy="315913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9" name="Object 98">
            <a:extLst>
              <a:ext uri="{FF2B5EF4-FFF2-40B4-BE49-F238E27FC236}">
                <a16:creationId xmlns:a16="http://schemas.microsoft.com/office/drawing/2014/main" id="{4E9F11FF-EF5A-4C03-93BC-183506CEB337}"/>
              </a:ext>
            </a:extLst>
          </p:cNvPr>
          <p:cNvGraphicFramePr>
            <a:graphicFrameLocks/>
          </p:cNvGraphicFramePr>
          <p:nvPr/>
        </p:nvGraphicFramePr>
        <p:xfrm>
          <a:off x="5585665" y="257123"/>
          <a:ext cx="228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6" name="Equation" r:id="rId14" imgW="228600" imgH="380880" progId="Equation.DSMT4">
                  <p:embed/>
                </p:oleObj>
              </mc:Choice>
              <mc:Fallback>
                <p:oleObj name="Equation" r:id="rId14" imgW="228600" imgH="380880" progId="Equation.DSMT4">
                  <p:embed/>
                  <p:pic>
                    <p:nvPicPr>
                      <p:cNvPr id="99" name="Object 98">
                        <a:extLst>
                          <a:ext uri="{FF2B5EF4-FFF2-40B4-BE49-F238E27FC236}">
                            <a16:creationId xmlns:a16="http://schemas.microsoft.com/office/drawing/2014/main" id="{4E9F11FF-EF5A-4C03-93BC-183506CEB33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5665" y="257123"/>
                        <a:ext cx="2286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id="{AA9B19B7-6210-47BB-8B62-B0FFAA092111}"/>
              </a:ext>
            </a:extLst>
          </p:cNvPr>
          <p:cNvCxnSpPr/>
          <p:nvPr/>
        </p:nvCxnSpPr>
        <p:spPr>
          <a:xfrm>
            <a:off x="8005343" y="1123878"/>
            <a:ext cx="0" cy="782995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Rectangle 12">
            <a:extLst>
              <a:ext uri="{FF2B5EF4-FFF2-40B4-BE49-F238E27FC236}">
                <a16:creationId xmlns:a16="http://schemas.microsoft.com/office/drawing/2014/main" id="{6B9D3D3C-7361-4139-B02A-335A73164720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7149081" y="2825215"/>
            <a:ext cx="655680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4" name="Line 11">
            <a:extLst>
              <a:ext uri="{FF2B5EF4-FFF2-40B4-BE49-F238E27FC236}">
                <a16:creationId xmlns:a16="http://schemas.microsoft.com/office/drawing/2014/main" id="{BA6E4BCE-936A-49B0-B2E5-3285ACB276D4}"/>
              </a:ext>
            </a:extLst>
          </p:cNvPr>
          <p:cNvSpPr>
            <a:spLocks noChangeShapeType="1"/>
          </p:cNvSpPr>
          <p:nvPr/>
        </p:nvSpPr>
        <p:spPr bwMode="auto">
          <a:xfrm>
            <a:off x="4831394" y="3435350"/>
            <a:ext cx="2632828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 type="none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148CCBF2-C690-44FA-8005-4C2D2980074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77919" y="2785892"/>
          <a:ext cx="355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7" name="Equation" r:id="rId20" imgW="355320" imgH="380880" progId="Equation.DSMT4">
                  <p:embed/>
                </p:oleObj>
              </mc:Choice>
              <mc:Fallback>
                <p:oleObj name="Equation" r:id="rId20" imgW="355320" imgH="38088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148CCBF2-C690-44FA-8005-4C2D2980074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7677919" y="2785892"/>
                        <a:ext cx="3556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96DAE808-3202-4665-A1C6-48CA830631D9}"/>
              </a:ext>
            </a:extLst>
          </p:cNvPr>
          <p:cNvSpPr/>
          <p:nvPr/>
        </p:nvSpPr>
        <p:spPr>
          <a:xfrm>
            <a:off x="5385079" y="194796"/>
            <a:ext cx="3150426" cy="186255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889CA210-159C-47FC-8AD8-F11100D25776}"/>
              </a:ext>
            </a:extLst>
          </p:cNvPr>
          <p:cNvSpPr txBox="1"/>
          <p:nvPr/>
        </p:nvSpPr>
        <p:spPr>
          <a:xfrm>
            <a:off x="5378289" y="2176900"/>
            <a:ext cx="14444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/>
              <a:t>Excitation</a:t>
            </a:r>
          </a:p>
          <a:p>
            <a:r>
              <a:rPr lang="en-US"/>
              <a:t>(stator)</a:t>
            </a:r>
            <a:endParaRPr lang="fr-CH"/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2005820D-F41D-4A42-8EF8-3E7F615E06AB}"/>
              </a:ext>
            </a:extLst>
          </p:cNvPr>
          <p:cNvSpPr txBox="1"/>
          <p:nvPr/>
        </p:nvSpPr>
        <p:spPr>
          <a:xfrm>
            <a:off x="5364931" y="1362562"/>
            <a:ext cx="14444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/>
              <a:t>Induit (rotor)</a:t>
            </a:r>
          </a:p>
        </p:txBody>
      </p:sp>
      <p:cxnSp>
        <p:nvCxnSpPr>
          <p:cNvPr id="109" name="Straight Arrow Connector 108">
            <a:extLst>
              <a:ext uri="{FF2B5EF4-FFF2-40B4-BE49-F238E27FC236}">
                <a16:creationId xmlns:a16="http://schemas.microsoft.com/office/drawing/2014/main" id="{CE3AC5BA-6BA8-45FF-B7C8-315EBEE2A322}"/>
              </a:ext>
            </a:extLst>
          </p:cNvPr>
          <p:cNvCxnSpPr>
            <a:cxnSpLocks/>
          </p:cNvCxnSpPr>
          <p:nvPr/>
        </p:nvCxnSpPr>
        <p:spPr>
          <a:xfrm>
            <a:off x="7466448" y="2155103"/>
            <a:ext cx="0" cy="315913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0" name="Object 109">
            <a:extLst>
              <a:ext uri="{FF2B5EF4-FFF2-40B4-BE49-F238E27FC236}">
                <a16:creationId xmlns:a16="http://schemas.microsoft.com/office/drawing/2014/main" id="{8B35E556-7E66-4EB4-8F48-5AF649969E9D}"/>
              </a:ext>
            </a:extLst>
          </p:cNvPr>
          <p:cNvGraphicFramePr>
            <a:graphicFrameLocks/>
          </p:cNvGraphicFramePr>
          <p:nvPr/>
        </p:nvGraphicFramePr>
        <p:xfrm>
          <a:off x="7579469" y="2216288"/>
          <a:ext cx="241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8" name="Equation" r:id="rId22" imgW="241200" imgH="380880" progId="Equation.DSMT4">
                  <p:embed/>
                </p:oleObj>
              </mc:Choice>
              <mc:Fallback>
                <p:oleObj name="Equation" r:id="rId22" imgW="241200" imgH="380880" progId="Equation.DSMT4">
                  <p:embed/>
                  <p:pic>
                    <p:nvPicPr>
                      <p:cNvPr id="110" name="Object 109">
                        <a:extLst>
                          <a:ext uri="{FF2B5EF4-FFF2-40B4-BE49-F238E27FC236}">
                            <a16:creationId xmlns:a16="http://schemas.microsoft.com/office/drawing/2014/main" id="{8B35E556-7E66-4EB4-8F48-5AF649969E9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79469" y="2216288"/>
                        <a:ext cx="2413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5" name="Rectangle 104">
            <a:extLst>
              <a:ext uri="{FF2B5EF4-FFF2-40B4-BE49-F238E27FC236}">
                <a16:creationId xmlns:a16="http://schemas.microsoft.com/office/drawing/2014/main" id="{649910F3-9BC5-48D3-A60A-A8082BA36B8D}"/>
              </a:ext>
            </a:extLst>
          </p:cNvPr>
          <p:cNvSpPr/>
          <p:nvPr/>
        </p:nvSpPr>
        <p:spPr>
          <a:xfrm>
            <a:off x="5378289" y="2160472"/>
            <a:ext cx="3150426" cy="144377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36B02924-3AEB-4425-9C98-00CB6A7C7257}"/>
              </a:ext>
            </a:extLst>
          </p:cNvPr>
          <p:cNvCxnSpPr>
            <a:cxnSpLocks/>
          </p:cNvCxnSpPr>
          <p:nvPr/>
        </p:nvCxnSpPr>
        <p:spPr>
          <a:xfrm>
            <a:off x="4823811" y="831721"/>
            <a:ext cx="0" cy="2465003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2" name="Object 111">
            <a:extLst>
              <a:ext uri="{FF2B5EF4-FFF2-40B4-BE49-F238E27FC236}">
                <a16:creationId xmlns:a16="http://schemas.microsoft.com/office/drawing/2014/main" id="{4485F9C6-E7E9-43AC-BB3F-4A67E75840F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18394619"/>
              </p:ext>
            </p:extLst>
          </p:nvPr>
        </p:nvGraphicFramePr>
        <p:xfrm>
          <a:off x="4364038" y="1757363"/>
          <a:ext cx="444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9" name="Equation" r:id="rId24" imgW="444240" imgH="380880" progId="Equation.DSMT4">
                  <p:embed/>
                </p:oleObj>
              </mc:Choice>
              <mc:Fallback>
                <p:oleObj name="Equation" r:id="rId24" imgW="444240" imgH="380880" progId="Equation.DSMT4">
                  <p:embed/>
                  <p:pic>
                    <p:nvPicPr>
                      <p:cNvPr id="112" name="Object 111">
                        <a:extLst>
                          <a:ext uri="{FF2B5EF4-FFF2-40B4-BE49-F238E27FC236}">
                            <a16:creationId xmlns:a16="http://schemas.microsoft.com/office/drawing/2014/main" id="{4485F9C6-E7E9-43AC-BB3F-4A67E75840F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4038" y="1757363"/>
                        <a:ext cx="4445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id="{5601E1C2-8930-4722-9FDA-197EDF1612B8}"/>
              </a:ext>
            </a:extLst>
          </p:cNvPr>
          <p:cNvCxnSpPr/>
          <p:nvPr/>
        </p:nvCxnSpPr>
        <p:spPr>
          <a:xfrm rot="16200000">
            <a:off x="5082538" y="570396"/>
            <a:ext cx="0" cy="315913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4" name="Object 113">
            <a:extLst>
              <a:ext uri="{FF2B5EF4-FFF2-40B4-BE49-F238E27FC236}">
                <a16:creationId xmlns:a16="http://schemas.microsoft.com/office/drawing/2014/main" id="{7E6F6B89-5DCA-4FF1-99CA-1ADEACEC63A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2402915"/>
              </p:ext>
            </p:extLst>
          </p:nvPr>
        </p:nvGraphicFramePr>
        <p:xfrm>
          <a:off x="4913313" y="255588"/>
          <a:ext cx="317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20" name="Equation" r:id="rId26" imgW="317160" imgH="380880" progId="Equation.DSMT4">
                  <p:embed/>
                </p:oleObj>
              </mc:Choice>
              <mc:Fallback>
                <p:oleObj name="Equation" r:id="rId26" imgW="317160" imgH="380880" progId="Equation.DSMT4">
                  <p:embed/>
                  <p:pic>
                    <p:nvPicPr>
                      <p:cNvPr id="114" name="Object 113">
                        <a:extLst>
                          <a:ext uri="{FF2B5EF4-FFF2-40B4-BE49-F238E27FC236}">
                            <a16:creationId xmlns:a16="http://schemas.microsoft.com/office/drawing/2014/main" id="{7E6F6B89-5DCA-4FF1-99CA-1ADEACEC63A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3313" y="255588"/>
                        <a:ext cx="3175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" name="Object 70">
            <a:extLst>
              <a:ext uri="{FF2B5EF4-FFF2-40B4-BE49-F238E27FC236}">
                <a16:creationId xmlns:a16="http://schemas.microsoft.com/office/drawing/2014/main" id="{348FE93E-2E54-41D0-98B1-06BB8EBA35A1}"/>
              </a:ext>
            </a:extLst>
          </p:cNvPr>
          <p:cNvGraphicFramePr>
            <a:graphicFrameLocks/>
          </p:cNvGraphicFramePr>
          <p:nvPr/>
        </p:nvGraphicFramePr>
        <p:xfrm>
          <a:off x="942342" y="4864749"/>
          <a:ext cx="24511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21" name="Equation" r:id="rId28" imgW="2450880" imgH="380880" progId="Equation.DSMT4">
                  <p:embed/>
                </p:oleObj>
              </mc:Choice>
              <mc:Fallback>
                <p:oleObj name="Equation" r:id="rId28" imgW="2450880" imgH="380880" progId="Equation.DSMT4">
                  <p:embed/>
                  <p:pic>
                    <p:nvPicPr>
                      <p:cNvPr id="47" name="Object 46"/>
                      <p:cNvPicPr>
                        <a:picLocks noChangeArrowheads="1"/>
                      </p:cNvPicPr>
                      <p:nvPr/>
                    </p:nvPicPr>
                    <p:blipFill>
                      <a:blip r:embed="rId2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2342" y="4864749"/>
                        <a:ext cx="24511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663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4" grpId="0" animBg="1"/>
      <p:bldP spid="85" grpId="0" animBg="1"/>
      <p:bldP spid="86" grpId="0" animBg="1"/>
      <p:bldP spid="97" grpId="0" animBg="1"/>
      <p:bldP spid="103" grpId="0" animBg="1"/>
      <p:bldP spid="104" grpId="0" animBg="1"/>
      <p:bldP spid="9" grpId="0" animBg="1"/>
      <p:bldP spid="106" grpId="0"/>
      <p:bldP spid="107" grpId="0"/>
      <p:bldP spid="10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8375650" cy="4752976"/>
          </a:xfrm>
        </p:spPr>
        <p:txBody>
          <a:bodyPr>
            <a:normAutofit fontScale="92500" lnSpcReduction="10000"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Equations de tension, tension induite de mouvement et schéma équivalent</a:t>
            </a:r>
          </a:p>
          <a:p>
            <a:r>
              <a:rPr lang="fr-CH">
                <a:solidFill>
                  <a:srgbClr val="FF0000"/>
                </a:solidFill>
              </a:rPr>
              <a:t>Bilan de puissance, couple électromagnétique et modes de fonctionnement</a:t>
            </a:r>
          </a:p>
          <a:p>
            <a:r>
              <a:rPr lang="fr-CH"/>
              <a:t>Moteurs à courant continu</a:t>
            </a:r>
          </a:p>
          <a:p>
            <a:r>
              <a:rPr lang="fr-CH"/>
              <a:t>Démarrage des moteurs à courant continu</a:t>
            </a:r>
          </a:p>
          <a:p>
            <a:r>
              <a:rPr lang="fr-CH"/>
              <a:t>Machine à courant continu fonctionnant en génératrice</a:t>
            </a:r>
          </a:p>
          <a:p>
            <a:r>
              <a:rPr lang="fr-CH"/>
              <a:t>Moteur universel</a:t>
            </a:r>
          </a:p>
          <a:p>
            <a:r>
              <a:rPr lang="fr-CH"/>
              <a:t>Machines à courant continu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2A1406-3EF4-4890-959B-C56BAE077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602706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ight Arrow 31"/>
          <p:cNvSpPr/>
          <p:nvPr/>
        </p:nvSpPr>
        <p:spPr>
          <a:xfrm>
            <a:off x="747932" y="1413090"/>
            <a:ext cx="4580441" cy="1703454"/>
          </a:xfrm>
          <a:prstGeom prst="rightArrow">
            <a:avLst>
              <a:gd name="adj1" fmla="val 44178"/>
              <a:gd name="adj2" fmla="val 50000"/>
            </a:avLst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2" name="Right Arrow 35">
            <a:extLst>
              <a:ext uri="{FF2B5EF4-FFF2-40B4-BE49-F238E27FC236}">
                <a16:creationId xmlns:a16="http://schemas.microsoft.com/office/drawing/2014/main" id="{D9187F75-8C51-492D-AA32-463A01BB3BE3}"/>
              </a:ext>
            </a:extLst>
          </p:cNvPr>
          <p:cNvSpPr/>
          <p:nvPr/>
        </p:nvSpPr>
        <p:spPr>
          <a:xfrm rot="16200000">
            <a:off x="2028944" y="1144289"/>
            <a:ext cx="1376664" cy="495784"/>
          </a:xfrm>
          <a:prstGeom prst="rightArrow">
            <a:avLst>
              <a:gd name="adj1" fmla="val 44178"/>
              <a:gd name="adj2" fmla="val 50000"/>
            </a:avLst>
          </a:prstGeom>
          <a:gradFill flip="none" rotWithShape="1">
            <a:gsLst>
              <a:gs pos="0">
                <a:srgbClr val="FF0000"/>
              </a:gs>
              <a:gs pos="90000">
                <a:srgbClr val="C5DCF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57" name="Object 5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59413564"/>
              </p:ext>
            </p:extLst>
          </p:nvPr>
        </p:nvGraphicFramePr>
        <p:xfrm>
          <a:off x="3625350" y="1002249"/>
          <a:ext cx="406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0" name="Equation" r:id="rId4" imgW="406080" imgH="380880" progId="Equation.DSMT4">
                  <p:embed/>
                </p:oleObj>
              </mc:Choice>
              <mc:Fallback>
                <p:oleObj name="Equation" r:id="rId4" imgW="406080" imgH="380880" progId="Equation.DSMT4">
                  <p:embed/>
                  <p:pic>
                    <p:nvPicPr>
                      <p:cNvPr id="57" name="Object 56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5350" y="1002249"/>
                        <a:ext cx="4064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39"/>
          <p:cNvGraphicFramePr>
            <a:graphicFrameLocks/>
          </p:cNvGraphicFramePr>
          <p:nvPr/>
        </p:nvGraphicFramePr>
        <p:xfrm>
          <a:off x="6105906" y="800846"/>
          <a:ext cx="1524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1" name="Equation" r:id="rId6" imgW="1523880" imgH="419040" progId="Equation.DSMT4">
                  <p:embed/>
                </p:oleObj>
              </mc:Choice>
              <mc:Fallback>
                <p:oleObj name="Equation" r:id="rId6" imgW="1523880" imgH="419040" progId="Equation.DSMT4">
                  <p:embed/>
                  <p:pic>
                    <p:nvPicPr>
                      <p:cNvPr id="40" name="Object 39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5906" y="800846"/>
                        <a:ext cx="15240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Object 40"/>
          <p:cNvGraphicFramePr>
            <a:graphicFrameLocks/>
          </p:cNvGraphicFramePr>
          <p:nvPr/>
        </p:nvGraphicFramePr>
        <p:xfrm>
          <a:off x="6105906" y="2614424"/>
          <a:ext cx="1282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2" name="Equation" r:id="rId8" imgW="1282680" imgH="380880" progId="Equation.DSMT4">
                  <p:embed/>
                </p:oleObj>
              </mc:Choice>
              <mc:Fallback>
                <p:oleObj name="Equation" r:id="rId8" imgW="1282680" imgH="380880" progId="Equation.DSMT4">
                  <p:embed/>
                  <p:pic>
                    <p:nvPicPr>
                      <p:cNvPr id="41" name="Object 40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5906" y="2614424"/>
                        <a:ext cx="12827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46"/>
          <p:cNvGraphicFramePr>
            <a:graphicFrameLocks/>
          </p:cNvGraphicFramePr>
          <p:nvPr/>
        </p:nvGraphicFramePr>
        <p:xfrm>
          <a:off x="6105906" y="1971798"/>
          <a:ext cx="11557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3" name="Equation" r:id="rId10" imgW="1155600" imgH="457200" progId="Equation.DSMT4">
                  <p:embed/>
                </p:oleObj>
              </mc:Choice>
              <mc:Fallback>
                <p:oleObj name="Equation" r:id="rId10" imgW="1155600" imgH="457200" progId="Equation.DSMT4">
                  <p:embed/>
                  <p:pic>
                    <p:nvPicPr>
                      <p:cNvPr id="47" name="Object 46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5906" y="1971798"/>
                        <a:ext cx="1155700" cy="457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Object 52"/>
          <p:cNvGraphicFramePr>
            <a:graphicFrameLocks/>
          </p:cNvGraphicFramePr>
          <p:nvPr/>
        </p:nvGraphicFramePr>
        <p:xfrm>
          <a:off x="6105906" y="1405372"/>
          <a:ext cx="1206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4" name="Equation" r:id="rId12" imgW="1206360" imgH="380880" progId="Equation.DSMT4">
                  <p:embed/>
                </p:oleObj>
              </mc:Choice>
              <mc:Fallback>
                <p:oleObj name="Equation" r:id="rId12" imgW="1206360" imgH="380880" progId="Equation.DSMT4">
                  <p:embed/>
                  <p:pic>
                    <p:nvPicPr>
                      <p:cNvPr id="53" name="Object 5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5906" y="1405372"/>
                        <a:ext cx="12065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" name="Object 5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80929408"/>
              </p:ext>
            </p:extLst>
          </p:nvPr>
        </p:nvGraphicFramePr>
        <p:xfrm>
          <a:off x="367551" y="2050620"/>
          <a:ext cx="317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5" name="Equation" r:id="rId14" imgW="317160" imgH="380880" progId="Equation.DSMT4">
                  <p:embed/>
                </p:oleObj>
              </mc:Choice>
              <mc:Fallback>
                <p:oleObj name="Equation" r:id="rId14" imgW="317160" imgH="380880" progId="Equation.DSMT4">
                  <p:embed/>
                  <p:pic>
                    <p:nvPicPr>
                      <p:cNvPr id="58" name="Object 57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551" y="2050620"/>
                        <a:ext cx="3175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" name="Line 29">
            <a:extLst>
              <a:ext uri="{FF2B5EF4-FFF2-40B4-BE49-F238E27FC236}">
                <a16:creationId xmlns:a16="http://schemas.microsoft.com/office/drawing/2014/main" id="{17417F16-AB90-476D-AF64-922AAFFD3BD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368" y="3319585"/>
            <a:ext cx="9143999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non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38" name="Object 37">
            <a:extLst>
              <a:ext uri="{FF2B5EF4-FFF2-40B4-BE49-F238E27FC236}">
                <a16:creationId xmlns:a16="http://schemas.microsoft.com/office/drawing/2014/main" id="{49EEDB89-6E8D-4206-9AD5-70035BD086EF}"/>
              </a:ext>
            </a:extLst>
          </p:cNvPr>
          <p:cNvGraphicFramePr>
            <a:graphicFrameLocks/>
          </p:cNvGraphicFramePr>
          <p:nvPr/>
        </p:nvGraphicFramePr>
        <p:xfrm>
          <a:off x="892175" y="4203979"/>
          <a:ext cx="2400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6" name="Equation" r:id="rId16" imgW="2400120" imgH="380880" progId="Equation.DSMT4">
                  <p:embed/>
                </p:oleObj>
              </mc:Choice>
              <mc:Fallback>
                <p:oleObj name="Equation" r:id="rId16" imgW="2400120" imgH="380880" progId="Equation.DSMT4">
                  <p:embed/>
                  <p:pic>
                    <p:nvPicPr>
                      <p:cNvPr id="38" name="Object 37">
                        <a:extLst>
                          <a:ext uri="{FF2B5EF4-FFF2-40B4-BE49-F238E27FC236}">
                            <a16:creationId xmlns:a16="http://schemas.microsoft.com/office/drawing/2014/main" id="{49EEDB89-6E8D-4206-9AD5-70035BD086E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2175" y="4203979"/>
                        <a:ext cx="24003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" name="Object 61">
            <a:extLst>
              <a:ext uri="{FF2B5EF4-FFF2-40B4-BE49-F238E27FC236}">
                <a16:creationId xmlns:a16="http://schemas.microsoft.com/office/drawing/2014/main" id="{A9567DB2-F224-4E7C-A621-D88320ECC16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5519972"/>
              </p:ext>
            </p:extLst>
          </p:nvPr>
        </p:nvGraphicFramePr>
        <p:xfrm>
          <a:off x="892175" y="5400201"/>
          <a:ext cx="22225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7" name="Equation" r:id="rId18" imgW="2222280" imgH="723600" progId="Equation.DSMT4">
                  <p:embed/>
                </p:oleObj>
              </mc:Choice>
              <mc:Fallback>
                <p:oleObj name="Equation" r:id="rId18" imgW="2222280" imgH="723600" progId="Equation.DSMT4">
                  <p:embed/>
                  <p:pic>
                    <p:nvPicPr>
                      <p:cNvPr id="62" name="Object 61">
                        <a:extLst>
                          <a:ext uri="{FF2B5EF4-FFF2-40B4-BE49-F238E27FC236}">
                            <a16:creationId xmlns:a16="http://schemas.microsoft.com/office/drawing/2014/main" id="{A9567DB2-F224-4E7C-A621-D88320ECC16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2175" y="5400201"/>
                        <a:ext cx="2222500" cy="723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" name="Object 62">
            <a:extLst>
              <a:ext uri="{FF2B5EF4-FFF2-40B4-BE49-F238E27FC236}">
                <a16:creationId xmlns:a16="http://schemas.microsoft.com/office/drawing/2014/main" id="{88BBF643-0909-425A-AB04-3475E934C5E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40877529"/>
              </p:ext>
            </p:extLst>
          </p:nvPr>
        </p:nvGraphicFramePr>
        <p:xfrm>
          <a:off x="3224897" y="5399706"/>
          <a:ext cx="11684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8" name="Equation" r:id="rId20" imgW="1168200" imgH="723600" progId="Equation.DSMT4">
                  <p:embed/>
                </p:oleObj>
              </mc:Choice>
              <mc:Fallback>
                <p:oleObj name="Equation" r:id="rId20" imgW="1168200" imgH="723600" progId="Equation.DSMT4">
                  <p:embed/>
                  <p:pic>
                    <p:nvPicPr>
                      <p:cNvPr id="63" name="Object 62">
                        <a:extLst>
                          <a:ext uri="{FF2B5EF4-FFF2-40B4-BE49-F238E27FC236}">
                            <a16:creationId xmlns:a16="http://schemas.microsoft.com/office/drawing/2014/main" id="{88BBF643-0909-425A-AB04-3475E934C5E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4897" y="5399706"/>
                        <a:ext cx="1168400" cy="723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" name="Object 63">
            <a:extLst>
              <a:ext uri="{FF2B5EF4-FFF2-40B4-BE49-F238E27FC236}">
                <a16:creationId xmlns:a16="http://schemas.microsoft.com/office/drawing/2014/main" id="{6AE88F82-7A15-4BFB-8233-FAF3B54AD2F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7051555"/>
              </p:ext>
            </p:extLst>
          </p:nvPr>
        </p:nvGraphicFramePr>
        <p:xfrm>
          <a:off x="5601833" y="5457452"/>
          <a:ext cx="1270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9" name="Equation" r:id="rId22" imgW="1269720" imgH="380880" progId="Equation.DSMT4">
                  <p:embed/>
                </p:oleObj>
              </mc:Choice>
              <mc:Fallback>
                <p:oleObj name="Equation" r:id="rId22" imgW="1269720" imgH="380880" progId="Equation.DSMT4">
                  <p:embed/>
                  <p:pic>
                    <p:nvPicPr>
                      <p:cNvPr id="64" name="Object 63">
                        <a:extLst>
                          <a:ext uri="{FF2B5EF4-FFF2-40B4-BE49-F238E27FC236}">
                            <a16:creationId xmlns:a16="http://schemas.microsoft.com/office/drawing/2014/main" id="{6AE88F82-7A15-4BFB-8233-FAF3B54AD2F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01833" y="5457452"/>
                        <a:ext cx="1270000" cy="381000"/>
                      </a:xfrm>
                      <a:prstGeom prst="rect">
                        <a:avLst/>
                      </a:prstGeom>
                      <a:noFill/>
                      <a:ln w="1905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Line 29">
            <a:extLst>
              <a:ext uri="{FF2B5EF4-FFF2-40B4-BE49-F238E27FC236}">
                <a16:creationId xmlns:a16="http://schemas.microsoft.com/office/drawing/2014/main" id="{4025F6E5-6C4A-4995-8B27-0C1BAB67EDE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733484" y="5792567"/>
            <a:ext cx="66806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66" name="Object 65">
            <a:extLst>
              <a:ext uri="{FF2B5EF4-FFF2-40B4-BE49-F238E27FC236}">
                <a16:creationId xmlns:a16="http://schemas.microsoft.com/office/drawing/2014/main" id="{98E7AB47-4FC8-4656-A426-530318BB050E}"/>
              </a:ext>
            </a:extLst>
          </p:cNvPr>
          <p:cNvGraphicFramePr>
            <a:graphicFrameLocks/>
          </p:cNvGraphicFramePr>
          <p:nvPr/>
        </p:nvGraphicFramePr>
        <p:xfrm>
          <a:off x="892175" y="4869459"/>
          <a:ext cx="1676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0" name="Equation" r:id="rId24" imgW="1676160" imgH="419040" progId="Equation.DSMT4">
                  <p:embed/>
                </p:oleObj>
              </mc:Choice>
              <mc:Fallback>
                <p:oleObj name="Equation" r:id="rId24" imgW="1676160" imgH="419040" progId="Equation.DSMT4">
                  <p:embed/>
                  <p:pic>
                    <p:nvPicPr>
                      <p:cNvPr id="66" name="Object 65">
                        <a:extLst>
                          <a:ext uri="{FF2B5EF4-FFF2-40B4-BE49-F238E27FC236}">
                            <a16:creationId xmlns:a16="http://schemas.microsoft.com/office/drawing/2014/main" id="{98E7AB47-4FC8-4656-A426-530318BB050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2175" y="4869459"/>
                        <a:ext cx="16764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" name="Rectangle 66">
            <a:extLst>
              <a:ext uri="{FF2B5EF4-FFF2-40B4-BE49-F238E27FC236}">
                <a16:creationId xmlns:a16="http://schemas.microsoft.com/office/drawing/2014/main" id="{B7DB3F00-38DD-47F7-98AC-107D0C0120F3}"/>
              </a:ext>
            </a:extLst>
          </p:cNvPr>
          <p:cNvSpPr/>
          <p:nvPr/>
        </p:nvSpPr>
        <p:spPr>
          <a:xfrm>
            <a:off x="5545532" y="5364523"/>
            <a:ext cx="1471267" cy="5409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F1875500-EA88-4E92-9B3C-31BCEB315346}"/>
              </a:ext>
            </a:extLst>
          </p:cNvPr>
          <p:cNvSpPr txBox="1"/>
          <p:nvPr/>
        </p:nvSpPr>
        <p:spPr>
          <a:xfrm>
            <a:off x="7030466" y="5180271"/>
            <a:ext cx="19919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/>
              <a:t>le couple est proportionnel au courant I</a:t>
            </a:r>
            <a:r>
              <a:rPr lang="en-US" baseline="-25000"/>
              <a:t>r</a:t>
            </a:r>
            <a:endParaRPr lang="fr-CH" baseline="-25000"/>
          </a:p>
        </p:txBody>
      </p:sp>
      <p:sp>
        <p:nvSpPr>
          <p:cNvPr id="69" name="Title 1">
            <a:extLst>
              <a:ext uri="{FF2B5EF4-FFF2-40B4-BE49-F238E27FC236}">
                <a16:creationId xmlns:a16="http://schemas.microsoft.com/office/drawing/2014/main" id="{5030D15D-A201-4C4C-9A57-0C6D5CE3C481}"/>
              </a:ext>
            </a:extLst>
          </p:cNvPr>
          <p:cNvSpPr txBox="1">
            <a:spLocks/>
          </p:cNvSpPr>
          <p:nvPr/>
        </p:nvSpPr>
        <p:spPr>
          <a:xfrm>
            <a:off x="379206" y="0"/>
            <a:ext cx="8764794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Bilan de puissance</a:t>
            </a:r>
          </a:p>
        </p:txBody>
      </p:sp>
      <p:sp>
        <p:nvSpPr>
          <p:cNvPr id="70" name="Title 1">
            <a:extLst>
              <a:ext uri="{FF2B5EF4-FFF2-40B4-BE49-F238E27FC236}">
                <a16:creationId xmlns:a16="http://schemas.microsoft.com/office/drawing/2014/main" id="{EE24639D-6F0A-44B1-83CC-C527430B7E99}"/>
              </a:ext>
            </a:extLst>
          </p:cNvPr>
          <p:cNvSpPr txBox="1">
            <a:spLocks/>
          </p:cNvSpPr>
          <p:nvPr/>
        </p:nvSpPr>
        <p:spPr>
          <a:xfrm>
            <a:off x="385573" y="3323627"/>
            <a:ext cx="8764794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 dirty="0"/>
              <a:t>Couple électromagnétique</a:t>
            </a:r>
          </a:p>
        </p:txBody>
      </p:sp>
      <p:graphicFrame>
        <p:nvGraphicFramePr>
          <p:cNvPr id="42" name="Object 41">
            <a:extLst>
              <a:ext uri="{FF2B5EF4-FFF2-40B4-BE49-F238E27FC236}">
                <a16:creationId xmlns:a16="http://schemas.microsoft.com/office/drawing/2014/main" id="{6915EDB9-5EE5-4F12-A0BF-828ECDD0886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820606"/>
              </p:ext>
            </p:extLst>
          </p:nvPr>
        </p:nvGraphicFramePr>
        <p:xfrm>
          <a:off x="5677537" y="6286071"/>
          <a:ext cx="1295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1" name="Equation" r:id="rId26" imgW="1295280" imgH="380880" progId="Equation.DSMT4">
                  <p:embed/>
                </p:oleObj>
              </mc:Choice>
              <mc:Fallback>
                <p:oleObj name="Equation" r:id="rId26" imgW="1295280" imgH="380880" progId="Equation.DSMT4">
                  <p:embed/>
                  <p:pic>
                    <p:nvPicPr>
                      <p:cNvPr id="42" name="Object 41">
                        <a:extLst>
                          <a:ext uri="{FF2B5EF4-FFF2-40B4-BE49-F238E27FC236}">
                            <a16:creationId xmlns:a16="http://schemas.microsoft.com/office/drawing/2014/main" id="{6915EDB9-5EE5-4F12-A0BF-828ECDD0886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77537" y="6286071"/>
                        <a:ext cx="12954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" name="Rectangle 59">
            <a:extLst>
              <a:ext uri="{FF2B5EF4-FFF2-40B4-BE49-F238E27FC236}">
                <a16:creationId xmlns:a16="http://schemas.microsoft.com/office/drawing/2014/main" id="{919CFD3C-ED78-4262-93BB-49EED479C6DE}"/>
              </a:ext>
            </a:extLst>
          </p:cNvPr>
          <p:cNvSpPr/>
          <p:nvPr/>
        </p:nvSpPr>
        <p:spPr>
          <a:xfrm>
            <a:off x="2829565" y="1881603"/>
            <a:ext cx="1646182" cy="1969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BB162F87-C112-4A22-A106-FE9CA134AE43}"/>
              </a:ext>
            </a:extLst>
          </p:cNvPr>
          <p:cNvSpPr/>
          <p:nvPr/>
        </p:nvSpPr>
        <p:spPr>
          <a:xfrm rot="2700000">
            <a:off x="4372270" y="1554127"/>
            <a:ext cx="1202702" cy="447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34" name="Group 33"/>
          <p:cNvGrpSpPr/>
          <p:nvPr/>
        </p:nvGrpSpPr>
        <p:grpSpPr>
          <a:xfrm>
            <a:off x="968242" y="947907"/>
            <a:ext cx="4080289" cy="2083029"/>
            <a:chOff x="1271029" y="4442600"/>
            <a:chExt cx="4080289" cy="2083029"/>
          </a:xfrm>
        </p:grpSpPr>
        <p:sp>
          <p:nvSpPr>
            <p:cNvPr id="35" name="Line 19"/>
            <p:cNvSpPr>
              <a:spLocks noChangeShapeType="1"/>
            </p:cNvSpPr>
            <p:nvPr/>
          </p:nvSpPr>
          <p:spPr bwMode="auto">
            <a:xfrm>
              <a:off x="4489658" y="4967754"/>
              <a:ext cx="0" cy="15578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7" name="Line 11"/>
            <p:cNvSpPr>
              <a:spLocks noChangeShapeType="1"/>
            </p:cNvSpPr>
            <p:nvPr/>
          </p:nvSpPr>
          <p:spPr bwMode="auto">
            <a:xfrm>
              <a:off x="1676603" y="4980761"/>
              <a:ext cx="28152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9" name="Rectangle 12"/>
            <p:cNvSpPr>
              <a:spLocks noChangeArrowheads="1"/>
            </p:cNvSpPr>
            <p:nvPr/>
          </p:nvSpPr>
          <p:spPr bwMode="auto">
            <a:xfrm>
              <a:off x="2631735" y="4839456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" name="Line 16"/>
            <p:cNvSpPr>
              <a:spLocks noChangeShapeType="1"/>
            </p:cNvSpPr>
            <p:nvPr/>
          </p:nvSpPr>
          <p:spPr bwMode="auto">
            <a:xfrm>
              <a:off x="1675017" y="6518763"/>
              <a:ext cx="28146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44" name="Object 43"/>
            <p:cNvGraphicFramePr>
              <a:graphicFrameLocks/>
            </p:cNvGraphicFramePr>
            <p:nvPr/>
          </p:nvGraphicFramePr>
          <p:xfrm>
            <a:off x="2842787" y="4442600"/>
            <a:ext cx="3429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42" name="Equation" r:id="rId28" imgW="342720" imgH="380880" progId="Equation.DSMT4">
                    <p:embed/>
                  </p:oleObj>
                </mc:Choice>
                <mc:Fallback>
                  <p:oleObj name="Equation" r:id="rId28" imgW="342720" imgH="380880" progId="Equation.DSMT4">
                    <p:embed/>
                    <p:pic>
                      <p:nvPicPr>
                        <p:cNvPr id="44" name="Object 4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42787" y="4442600"/>
                          <a:ext cx="3429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" name="Object 4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042808009"/>
                </p:ext>
              </p:extLst>
            </p:nvPr>
          </p:nvGraphicFramePr>
          <p:xfrm>
            <a:off x="5021118" y="5659431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43" name="Equation" r:id="rId30" imgW="330120" imgH="380880" progId="Equation.DSMT4">
                    <p:embed/>
                  </p:oleObj>
                </mc:Choice>
                <mc:Fallback>
                  <p:oleObj name="Equation" r:id="rId30" imgW="330120" imgH="380880" progId="Equation.DSMT4">
                    <p:embed/>
                    <p:pic>
                      <p:nvPicPr>
                        <p:cNvPr id="45" name="Object 4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21118" y="5659431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6" name="Oval 45"/>
            <p:cNvSpPr/>
            <p:nvPr/>
          </p:nvSpPr>
          <p:spPr>
            <a:xfrm>
              <a:off x="4098160" y="5465085"/>
              <a:ext cx="782995" cy="782995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8" name="Straight Arrow Connector 47"/>
            <p:cNvCxnSpPr/>
            <p:nvPr/>
          </p:nvCxnSpPr>
          <p:spPr>
            <a:xfrm rot="16200000">
              <a:off x="2105229" y="4822805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49" name="Object 48"/>
            <p:cNvGraphicFramePr>
              <a:graphicFrameLocks/>
            </p:cNvGraphicFramePr>
            <p:nvPr/>
          </p:nvGraphicFramePr>
          <p:xfrm>
            <a:off x="1980251" y="4512250"/>
            <a:ext cx="2286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44" name="Equation" r:id="rId32" imgW="228600" imgH="380880" progId="Equation.DSMT4">
                    <p:embed/>
                  </p:oleObj>
                </mc:Choice>
                <mc:Fallback>
                  <p:oleObj name="Equation" r:id="rId32" imgW="228600" imgH="380880" progId="Equation.DSMT4">
                    <p:embed/>
                    <p:pic>
                      <p:nvPicPr>
                        <p:cNvPr id="49" name="Object 4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80251" y="4512250"/>
                          <a:ext cx="2286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0" name="Straight Arrow Connector 49"/>
            <p:cNvCxnSpPr/>
            <p:nvPr/>
          </p:nvCxnSpPr>
          <p:spPr>
            <a:xfrm>
              <a:off x="1679543" y="5086279"/>
              <a:ext cx="0" cy="129906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52" name="Object 51"/>
            <p:cNvGraphicFramePr>
              <a:graphicFrameLocks/>
            </p:cNvGraphicFramePr>
            <p:nvPr/>
          </p:nvGraphicFramePr>
          <p:xfrm>
            <a:off x="1271029" y="5563175"/>
            <a:ext cx="3556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45" name="Equation" r:id="rId34" imgW="355320" imgH="380880" progId="Equation.DSMT4">
                    <p:embed/>
                  </p:oleObj>
                </mc:Choice>
                <mc:Fallback>
                  <p:oleObj name="Equation" r:id="rId34" imgW="355320" imgH="380880" progId="Equation.DSMT4">
                    <p:embed/>
                    <p:pic>
                      <p:nvPicPr>
                        <p:cNvPr id="52" name="Object 5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71029" y="5563175"/>
                          <a:ext cx="3556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5" name="Straight Arrow Connector 54"/>
            <p:cNvCxnSpPr/>
            <p:nvPr/>
          </p:nvCxnSpPr>
          <p:spPr>
            <a:xfrm>
              <a:off x="4970619" y="5481277"/>
              <a:ext cx="0" cy="78299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Line 29"/>
          <p:cNvSpPr>
            <a:spLocks noChangeShapeType="1"/>
          </p:cNvSpPr>
          <p:nvPr/>
        </p:nvSpPr>
        <p:spPr bwMode="auto">
          <a:xfrm flipH="1" flipV="1">
            <a:off x="3600229" y="1074131"/>
            <a:ext cx="0" cy="2113254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non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124F239-17DC-4DF7-BF94-16B778AB14C0}"/>
              </a:ext>
            </a:extLst>
          </p:cNvPr>
          <p:cNvSpPr txBox="1"/>
          <p:nvPr/>
        </p:nvSpPr>
        <p:spPr>
          <a:xfrm>
            <a:off x="7155988" y="6149044"/>
            <a:ext cx="1740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/>
              <a:t>et au courant</a:t>
            </a:r>
            <a:br>
              <a:rPr lang="en-US"/>
            </a:br>
            <a:r>
              <a:rPr lang="en-US"/>
              <a:t>d'excitation I</a:t>
            </a:r>
            <a:r>
              <a:rPr lang="en-US" baseline="-25000"/>
              <a:t>f</a:t>
            </a:r>
            <a:endParaRPr lang="fr-CH" baseline="-25000"/>
          </a:p>
        </p:txBody>
      </p:sp>
    </p:spTree>
    <p:extLst>
      <p:ext uri="{BB962C8B-B14F-4D97-AF65-F5344CB8AC3E}">
        <p14:creationId xmlns:p14="http://schemas.microsoft.com/office/powerpoint/2010/main" val="1399882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7" grpId="0" animBg="1"/>
      <p:bldP spid="68" grpId="0"/>
      <p:bldP spid="70" grpId="0"/>
      <p:bldP spid="5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Box 50"/>
          <p:cNvSpPr txBox="1"/>
          <p:nvPr/>
        </p:nvSpPr>
        <p:spPr>
          <a:xfrm>
            <a:off x="379206" y="3434759"/>
            <a:ext cx="2133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/>
              <a:t>Moteur</a:t>
            </a:r>
          </a:p>
        </p:txBody>
      </p:sp>
      <p:graphicFrame>
        <p:nvGraphicFramePr>
          <p:cNvPr id="54" name="Object 53"/>
          <p:cNvGraphicFramePr>
            <a:graphicFrameLocks/>
          </p:cNvGraphicFramePr>
          <p:nvPr/>
        </p:nvGraphicFramePr>
        <p:xfrm>
          <a:off x="500360" y="4179386"/>
          <a:ext cx="18796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6" name="Equation" r:id="rId4" imgW="1879560" imgH="419040" progId="Equation.DSMT4">
                  <p:embed/>
                </p:oleObj>
              </mc:Choice>
              <mc:Fallback>
                <p:oleObj name="Equation" r:id="rId4" imgW="1879560" imgH="419040" progId="Equation.DSMT4">
                  <p:embed/>
                  <p:pic>
                    <p:nvPicPr>
                      <p:cNvPr id="54" name="Object 53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360" y="4179386"/>
                        <a:ext cx="18796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" name="Object 59"/>
          <p:cNvGraphicFramePr>
            <a:graphicFrameLocks/>
          </p:cNvGraphicFramePr>
          <p:nvPr/>
        </p:nvGraphicFramePr>
        <p:xfrm>
          <a:off x="500360" y="4936008"/>
          <a:ext cx="1828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7" name="Equation" r:id="rId6" imgW="1828800" imgH="380880" progId="Equation.DSMT4">
                  <p:embed/>
                </p:oleObj>
              </mc:Choice>
              <mc:Fallback>
                <p:oleObj name="Equation" r:id="rId6" imgW="1828800" imgH="380880" progId="Equation.DSMT4">
                  <p:embed/>
                  <p:pic>
                    <p:nvPicPr>
                      <p:cNvPr id="60" name="Object 59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360" y="4936008"/>
                        <a:ext cx="18288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01200" y="3762822"/>
            <a:ext cx="1743607" cy="2078916"/>
          </a:xfrm>
          <a:prstGeom prst="rect">
            <a:avLst/>
          </a:prstGeom>
        </p:spPr>
      </p:pic>
      <p:sp>
        <p:nvSpPr>
          <p:cNvPr id="42" name="Title 1"/>
          <p:cNvSpPr txBox="1">
            <a:spLocks/>
          </p:cNvSpPr>
          <p:nvPr/>
        </p:nvSpPr>
        <p:spPr>
          <a:xfrm>
            <a:off x="379206" y="0"/>
            <a:ext cx="8764794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Bilan de puissance et modes de fonctionnement</a:t>
            </a:r>
          </a:p>
        </p:txBody>
      </p:sp>
      <p:graphicFrame>
        <p:nvGraphicFramePr>
          <p:cNvPr id="40" name="Object 39"/>
          <p:cNvGraphicFramePr>
            <a:graphicFrameLocks/>
          </p:cNvGraphicFramePr>
          <p:nvPr/>
        </p:nvGraphicFramePr>
        <p:xfrm>
          <a:off x="6105906" y="800846"/>
          <a:ext cx="1524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8" name="Equation" r:id="rId9" imgW="1523880" imgH="419040" progId="Equation.DSMT4">
                  <p:embed/>
                </p:oleObj>
              </mc:Choice>
              <mc:Fallback>
                <p:oleObj name="Equation" r:id="rId9" imgW="1523880" imgH="419040" progId="Equation.DSMT4">
                  <p:embed/>
                  <p:pic>
                    <p:nvPicPr>
                      <p:cNvPr id="40" name="Object 39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5906" y="800846"/>
                        <a:ext cx="15240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Object 40"/>
          <p:cNvGraphicFramePr>
            <a:graphicFrameLocks/>
          </p:cNvGraphicFramePr>
          <p:nvPr/>
        </p:nvGraphicFramePr>
        <p:xfrm>
          <a:off x="6105906" y="2614424"/>
          <a:ext cx="1282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9" name="Equation" r:id="rId11" imgW="1282680" imgH="380880" progId="Equation.DSMT4">
                  <p:embed/>
                </p:oleObj>
              </mc:Choice>
              <mc:Fallback>
                <p:oleObj name="Equation" r:id="rId11" imgW="1282680" imgH="380880" progId="Equation.DSMT4">
                  <p:embed/>
                  <p:pic>
                    <p:nvPicPr>
                      <p:cNvPr id="41" name="Object 40"/>
                      <p:cNvPicPr>
                        <a:picLocks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5906" y="2614424"/>
                        <a:ext cx="12827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46"/>
          <p:cNvGraphicFramePr>
            <a:graphicFrameLocks/>
          </p:cNvGraphicFramePr>
          <p:nvPr/>
        </p:nvGraphicFramePr>
        <p:xfrm>
          <a:off x="6105906" y="1971798"/>
          <a:ext cx="11557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0" name="Equation" r:id="rId13" imgW="1155600" imgH="457200" progId="Equation.DSMT4">
                  <p:embed/>
                </p:oleObj>
              </mc:Choice>
              <mc:Fallback>
                <p:oleObj name="Equation" r:id="rId13" imgW="1155600" imgH="457200" progId="Equation.DSMT4">
                  <p:embed/>
                  <p:pic>
                    <p:nvPicPr>
                      <p:cNvPr id="47" name="Object 46"/>
                      <p:cNvPicPr>
                        <a:picLocks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5906" y="1971798"/>
                        <a:ext cx="1155700" cy="457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Object 52"/>
          <p:cNvGraphicFramePr>
            <a:graphicFrameLocks/>
          </p:cNvGraphicFramePr>
          <p:nvPr/>
        </p:nvGraphicFramePr>
        <p:xfrm>
          <a:off x="6105906" y="1405372"/>
          <a:ext cx="1206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1" name="Equation" r:id="rId15" imgW="1206360" imgH="380880" progId="Equation.DSMT4">
                  <p:embed/>
                </p:oleObj>
              </mc:Choice>
              <mc:Fallback>
                <p:oleObj name="Equation" r:id="rId15" imgW="1206360" imgH="380880" progId="Equation.DSMT4">
                  <p:embed/>
                  <p:pic>
                    <p:nvPicPr>
                      <p:cNvPr id="53" name="Object 52"/>
                      <p:cNvPicPr>
                        <a:picLocks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5906" y="1405372"/>
                        <a:ext cx="12065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1" name="Line 29"/>
          <p:cNvSpPr>
            <a:spLocks noChangeShapeType="1"/>
          </p:cNvSpPr>
          <p:nvPr/>
        </p:nvSpPr>
        <p:spPr bwMode="auto">
          <a:xfrm flipV="1">
            <a:off x="4578368" y="3319584"/>
            <a:ext cx="0" cy="3534967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non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22" name="Line 29"/>
          <p:cNvSpPr>
            <a:spLocks noChangeShapeType="1"/>
          </p:cNvSpPr>
          <p:nvPr/>
        </p:nvSpPr>
        <p:spPr bwMode="auto">
          <a:xfrm flipH="1" flipV="1">
            <a:off x="6368" y="3319585"/>
            <a:ext cx="9143999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non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23" name="TextBox 122"/>
          <p:cNvSpPr txBox="1"/>
          <p:nvPr/>
        </p:nvSpPr>
        <p:spPr>
          <a:xfrm>
            <a:off x="4987105" y="3437043"/>
            <a:ext cx="2133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/>
              <a:t>Génératrice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290655" y="3757703"/>
            <a:ext cx="1853345" cy="2097206"/>
          </a:xfrm>
          <a:prstGeom prst="rect">
            <a:avLst/>
          </a:prstGeom>
        </p:spPr>
      </p:pic>
      <p:graphicFrame>
        <p:nvGraphicFramePr>
          <p:cNvPr id="36" name="Object 35"/>
          <p:cNvGraphicFramePr>
            <a:graphicFrameLocks/>
          </p:cNvGraphicFramePr>
          <p:nvPr/>
        </p:nvGraphicFramePr>
        <p:xfrm>
          <a:off x="435737" y="5654530"/>
          <a:ext cx="9017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2" name="Equation" r:id="rId18" imgW="901440" imgH="838080" progId="Equation.DSMT4">
                  <p:embed/>
                </p:oleObj>
              </mc:Choice>
              <mc:Fallback>
                <p:oleObj name="Equation" r:id="rId18" imgW="901440" imgH="838080" progId="Equation.DSMT4">
                  <p:embed/>
                  <p:pic>
                    <p:nvPicPr>
                      <p:cNvPr id="36" name="Object 35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37" y="5654530"/>
                        <a:ext cx="901700" cy="838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37"/>
          <p:cNvGraphicFramePr>
            <a:graphicFrameLocks/>
          </p:cNvGraphicFramePr>
          <p:nvPr/>
        </p:nvGraphicFramePr>
        <p:xfrm>
          <a:off x="1638325" y="5654530"/>
          <a:ext cx="9779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3" name="Equation" r:id="rId20" imgW="977760" imgH="838080" progId="Equation.DSMT4">
                  <p:embed/>
                </p:oleObj>
              </mc:Choice>
              <mc:Fallback>
                <p:oleObj name="Equation" r:id="rId20" imgW="977760" imgH="838080" progId="Equation.DSMT4">
                  <p:embed/>
                  <p:pic>
                    <p:nvPicPr>
                      <p:cNvPr id="38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8325" y="5654530"/>
                        <a:ext cx="977900" cy="838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" name="Object 57"/>
          <p:cNvGraphicFramePr>
            <a:graphicFrameLocks/>
          </p:cNvGraphicFramePr>
          <p:nvPr/>
        </p:nvGraphicFramePr>
        <p:xfrm>
          <a:off x="4973638" y="5645150"/>
          <a:ext cx="8890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4" name="Equation" r:id="rId22" imgW="888840" imgH="838080" progId="Equation.DSMT4">
                  <p:embed/>
                </p:oleObj>
              </mc:Choice>
              <mc:Fallback>
                <p:oleObj name="Equation" r:id="rId22" imgW="888840" imgH="838080" progId="Equation.DSMT4">
                  <p:embed/>
                  <p:pic>
                    <p:nvPicPr>
                      <p:cNvPr id="58" name="Object 57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73638" y="5645150"/>
                        <a:ext cx="889000" cy="838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" name="Object 61"/>
          <p:cNvGraphicFramePr>
            <a:graphicFrameLocks/>
          </p:cNvGraphicFramePr>
          <p:nvPr/>
        </p:nvGraphicFramePr>
        <p:xfrm>
          <a:off x="6170189" y="5645384"/>
          <a:ext cx="9779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5" name="Equation" r:id="rId24" imgW="977760" imgH="838080" progId="Equation.DSMT4">
                  <p:embed/>
                </p:oleObj>
              </mc:Choice>
              <mc:Fallback>
                <p:oleObj name="Equation" r:id="rId24" imgW="977760" imgH="838080" progId="Equation.DSMT4">
                  <p:embed/>
                  <p:pic>
                    <p:nvPicPr>
                      <p:cNvPr id="62" name="Object 61"/>
                      <p:cNvPicPr>
                        <a:picLocks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0189" y="5645384"/>
                        <a:ext cx="977900" cy="838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5F3DED-2F2A-42EE-B9CA-5DC8F234B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25</a:t>
            </a:fld>
            <a:endParaRPr lang="fr-CH"/>
          </a:p>
        </p:txBody>
      </p:sp>
      <p:graphicFrame>
        <p:nvGraphicFramePr>
          <p:cNvPr id="63" name="Object 62">
            <a:extLst>
              <a:ext uri="{FF2B5EF4-FFF2-40B4-BE49-F238E27FC236}">
                <a16:creationId xmlns:a16="http://schemas.microsoft.com/office/drawing/2014/main" id="{F828D88B-9A66-4A28-B852-81D2A7A6DDEC}"/>
              </a:ext>
            </a:extLst>
          </p:cNvPr>
          <p:cNvGraphicFramePr>
            <a:graphicFrameLocks/>
          </p:cNvGraphicFramePr>
          <p:nvPr/>
        </p:nvGraphicFramePr>
        <p:xfrm>
          <a:off x="5065495" y="4176713"/>
          <a:ext cx="18796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6" name="Equation" r:id="rId26" imgW="1879560" imgH="419040" progId="Equation.DSMT4">
                  <p:embed/>
                </p:oleObj>
              </mc:Choice>
              <mc:Fallback>
                <p:oleObj name="Equation" r:id="rId26" imgW="1879560" imgH="419040" progId="Equation.DSMT4">
                  <p:embed/>
                  <p:pic>
                    <p:nvPicPr>
                      <p:cNvPr id="63" name="Object 62">
                        <a:extLst>
                          <a:ext uri="{FF2B5EF4-FFF2-40B4-BE49-F238E27FC236}">
                            <a16:creationId xmlns:a16="http://schemas.microsoft.com/office/drawing/2014/main" id="{F828D88B-9A66-4A28-B852-81D2A7A6DDE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5495" y="4176713"/>
                        <a:ext cx="18796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" name="Object 63">
            <a:extLst>
              <a:ext uri="{FF2B5EF4-FFF2-40B4-BE49-F238E27FC236}">
                <a16:creationId xmlns:a16="http://schemas.microsoft.com/office/drawing/2014/main" id="{CF3ABF16-7E37-49A3-A515-9192EEB3C41F}"/>
              </a:ext>
            </a:extLst>
          </p:cNvPr>
          <p:cNvGraphicFramePr>
            <a:graphicFrameLocks/>
          </p:cNvGraphicFramePr>
          <p:nvPr/>
        </p:nvGraphicFramePr>
        <p:xfrm>
          <a:off x="5057775" y="4933950"/>
          <a:ext cx="1828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7" name="Equation" r:id="rId28" imgW="1828800" imgH="380880" progId="Equation.DSMT4">
                  <p:embed/>
                </p:oleObj>
              </mc:Choice>
              <mc:Fallback>
                <p:oleObj name="Equation" r:id="rId28" imgW="1828800" imgH="380880" progId="Equation.DSMT4">
                  <p:embed/>
                  <p:pic>
                    <p:nvPicPr>
                      <p:cNvPr id="64" name="Object 63">
                        <a:extLst>
                          <a:ext uri="{FF2B5EF4-FFF2-40B4-BE49-F238E27FC236}">
                            <a16:creationId xmlns:a16="http://schemas.microsoft.com/office/drawing/2014/main" id="{CF3ABF16-7E37-49A3-A515-9192EEB3C41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7775" y="4933950"/>
                        <a:ext cx="18288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" name="Right Arrow 31">
            <a:extLst>
              <a:ext uri="{FF2B5EF4-FFF2-40B4-BE49-F238E27FC236}">
                <a16:creationId xmlns:a16="http://schemas.microsoft.com/office/drawing/2014/main" id="{1C2408ED-8DE3-42DE-9E2A-9DB61E741CBE}"/>
              </a:ext>
            </a:extLst>
          </p:cNvPr>
          <p:cNvSpPr/>
          <p:nvPr/>
        </p:nvSpPr>
        <p:spPr>
          <a:xfrm>
            <a:off x="747932" y="1413090"/>
            <a:ext cx="4580441" cy="1703454"/>
          </a:xfrm>
          <a:prstGeom prst="rightArrow">
            <a:avLst>
              <a:gd name="adj1" fmla="val 44178"/>
              <a:gd name="adj2" fmla="val 50000"/>
            </a:avLst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1" name="Right Arrow 35">
            <a:extLst>
              <a:ext uri="{FF2B5EF4-FFF2-40B4-BE49-F238E27FC236}">
                <a16:creationId xmlns:a16="http://schemas.microsoft.com/office/drawing/2014/main" id="{DEB1AE73-FB14-4168-8D0C-116185B37BCA}"/>
              </a:ext>
            </a:extLst>
          </p:cNvPr>
          <p:cNvSpPr/>
          <p:nvPr/>
        </p:nvSpPr>
        <p:spPr>
          <a:xfrm rot="16200000">
            <a:off x="2028944" y="1144289"/>
            <a:ext cx="1376664" cy="495784"/>
          </a:xfrm>
          <a:prstGeom prst="rightArrow">
            <a:avLst>
              <a:gd name="adj1" fmla="val 44178"/>
              <a:gd name="adj2" fmla="val 50000"/>
            </a:avLst>
          </a:prstGeom>
          <a:gradFill flip="none" rotWithShape="1">
            <a:gsLst>
              <a:gs pos="0">
                <a:srgbClr val="FF0000"/>
              </a:gs>
              <a:gs pos="90000">
                <a:srgbClr val="C5DCF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65" name="Object 64">
            <a:extLst>
              <a:ext uri="{FF2B5EF4-FFF2-40B4-BE49-F238E27FC236}">
                <a16:creationId xmlns:a16="http://schemas.microsoft.com/office/drawing/2014/main" id="{19421BE5-15A4-4BA6-AA84-2BB77190097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33307085"/>
              </p:ext>
            </p:extLst>
          </p:nvPr>
        </p:nvGraphicFramePr>
        <p:xfrm>
          <a:off x="3625350" y="1002249"/>
          <a:ext cx="406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8" name="Equation" r:id="rId30" imgW="406080" imgH="380880" progId="Equation.DSMT4">
                  <p:embed/>
                </p:oleObj>
              </mc:Choice>
              <mc:Fallback>
                <p:oleObj name="Equation" r:id="rId30" imgW="406080" imgH="380880" progId="Equation.DSMT4">
                  <p:embed/>
                  <p:pic>
                    <p:nvPicPr>
                      <p:cNvPr id="57" name="Object 56"/>
                      <p:cNvPicPr>
                        <a:picLocks noChangeArrowheads="1"/>
                      </p:cNvPicPr>
                      <p:nvPr/>
                    </p:nvPicPr>
                    <p:blipFill>
                      <a:blip r:embed="rId3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5350" y="1002249"/>
                        <a:ext cx="4064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" name="Object 65">
            <a:extLst>
              <a:ext uri="{FF2B5EF4-FFF2-40B4-BE49-F238E27FC236}">
                <a16:creationId xmlns:a16="http://schemas.microsoft.com/office/drawing/2014/main" id="{35A7C33C-DBF6-4FCE-A2A8-9BF4BC47A6A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8647206"/>
              </p:ext>
            </p:extLst>
          </p:nvPr>
        </p:nvGraphicFramePr>
        <p:xfrm>
          <a:off x="367551" y="2050620"/>
          <a:ext cx="317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9" name="Equation" r:id="rId32" imgW="317160" imgH="380880" progId="Equation.DSMT4">
                  <p:embed/>
                </p:oleObj>
              </mc:Choice>
              <mc:Fallback>
                <p:oleObj name="Equation" r:id="rId32" imgW="317160" imgH="380880" progId="Equation.DSMT4">
                  <p:embed/>
                  <p:pic>
                    <p:nvPicPr>
                      <p:cNvPr id="58" name="Object 57"/>
                      <p:cNvPicPr>
                        <a:picLocks noChangeArrowheads="1"/>
                      </p:cNvPicPr>
                      <p:nvPr/>
                    </p:nvPicPr>
                    <p:blipFill>
                      <a:blip r:embed="rId3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551" y="2050620"/>
                        <a:ext cx="3175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" name="Rectangle 66">
            <a:extLst>
              <a:ext uri="{FF2B5EF4-FFF2-40B4-BE49-F238E27FC236}">
                <a16:creationId xmlns:a16="http://schemas.microsoft.com/office/drawing/2014/main" id="{15810F7A-153D-4319-B6FD-B9C30C90F7EB}"/>
              </a:ext>
            </a:extLst>
          </p:cNvPr>
          <p:cNvSpPr/>
          <p:nvPr/>
        </p:nvSpPr>
        <p:spPr>
          <a:xfrm>
            <a:off x="2829565" y="1881603"/>
            <a:ext cx="1646182" cy="1969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1FB9EEF3-3D8A-402E-994B-4AAC23FE6B75}"/>
              </a:ext>
            </a:extLst>
          </p:cNvPr>
          <p:cNvSpPr/>
          <p:nvPr/>
        </p:nvSpPr>
        <p:spPr>
          <a:xfrm rot="2700000">
            <a:off x="4372270" y="1554127"/>
            <a:ext cx="1202702" cy="447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7E08A15A-1725-446D-A15A-99DD61390BFA}"/>
              </a:ext>
            </a:extLst>
          </p:cNvPr>
          <p:cNvGrpSpPr/>
          <p:nvPr/>
        </p:nvGrpSpPr>
        <p:grpSpPr>
          <a:xfrm>
            <a:off x="968242" y="947907"/>
            <a:ext cx="4080289" cy="2083029"/>
            <a:chOff x="1271029" y="4442600"/>
            <a:chExt cx="4080289" cy="2083029"/>
          </a:xfrm>
        </p:grpSpPr>
        <p:sp>
          <p:nvSpPr>
            <p:cNvPr id="70" name="Line 19">
              <a:extLst>
                <a:ext uri="{FF2B5EF4-FFF2-40B4-BE49-F238E27FC236}">
                  <a16:creationId xmlns:a16="http://schemas.microsoft.com/office/drawing/2014/main" id="{5CFAA902-F48B-424D-854E-B8CABF0B70D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89658" y="4967754"/>
              <a:ext cx="0" cy="15578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1" name="Line 11">
              <a:extLst>
                <a:ext uri="{FF2B5EF4-FFF2-40B4-BE49-F238E27FC236}">
                  <a16:creationId xmlns:a16="http://schemas.microsoft.com/office/drawing/2014/main" id="{43B9A7F1-2393-4591-8CE1-74A960619AB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76603" y="4980761"/>
              <a:ext cx="28152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2" name="Rectangle 12">
              <a:extLst>
                <a:ext uri="{FF2B5EF4-FFF2-40B4-BE49-F238E27FC236}">
                  <a16:creationId xmlns:a16="http://schemas.microsoft.com/office/drawing/2014/main" id="{52B3AF89-FF67-4C3C-B24D-AD4D6202CC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31735" y="4839456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3" name="Line 16">
              <a:extLst>
                <a:ext uri="{FF2B5EF4-FFF2-40B4-BE49-F238E27FC236}">
                  <a16:creationId xmlns:a16="http://schemas.microsoft.com/office/drawing/2014/main" id="{B3343BCC-7835-4685-972D-0ABBF9D740D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75017" y="6518763"/>
              <a:ext cx="28146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74" name="Object 73">
              <a:extLst>
                <a:ext uri="{FF2B5EF4-FFF2-40B4-BE49-F238E27FC236}">
                  <a16:creationId xmlns:a16="http://schemas.microsoft.com/office/drawing/2014/main" id="{62759901-C91D-4BD6-BC13-4AF5D2197D5F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2842787" y="4442600"/>
            <a:ext cx="3429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70" name="Equation" r:id="rId34" imgW="342720" imgH="380880" progId="Equation.DSMT4">
                    <p:embed/>
                  </p:oleObj>
                </mc:Choice>
                <mc:Fallback>
                  <p:oleObj name="Equation" r:id="rId34" imgW="342720" imgH="380880" progId="Equation.DSMT4">
                    <p:embed/>
                    <p:pic>
                      <p:nvPicPr>
                        <p:cNvPr id="44" name="Object 4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42787" y="4442600"/>
                          <a:ext cx="3429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5" name="Object 74">
              <a:extLst>
                <a:ext uri="{FF2B5EF4-FFF2-40B4-BE49-F238E27FC236}">
                  <a16:creationId xmlns:a16="http://schemas.microsoft.com/office/drawing/2014/main" id="{25EE62B4-E73C-4AA6-BECB-BAAA02F94FF7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982671748"/>
                </p:ext>
              </p:extLst>
            </p:nvPr>
          </p:nvGraphicFramePr>
          <p:xfrm>
            <a:off x="5021118" y="5659431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71" name="Equation" r:id="rId36" imgW="330120" imgH="380880" progId="Equation.DSMT4">
                    <p:embed/>
                  </p:oleObj>
                </mc:Choice>
                <mc:Fallback>
                  <p:oleObj name="Equation" r:id="rId36" imgW="330120" imgH="380880" progId="Equation.DSMT4">
                    <p:embed/>
                    <p:pic>
                      <p:nvPicPr>
                        <p:cNvPr id="45" name="Object 4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21118" y="5659431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694BC2EF-1966-406E-B118-D484FB98EECA}"/>
                </a:ext>
              </a:extLst>
            </p:cNvPr>
            <p:cNvSpPr/>
            <p:nvPr/>
          </p:nvSpPr>
          <p:spPr>
            <a:xfrm>
              <a:off x="4098160" y="5465085"/>
              <a:ext cx="782995" cy="782995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77" name="Straight Arrow Connector 76">
              <a:extLst>
                <a:ext uri="{FF2B5EF4-FFF2-40B4-BE49-F238E27FC236}">
                  <a16:creationId xmlns:a16="http://schemas.microsoft.com/office/drawing/2014/main" id="{79D22BA7-0D91-4C01-9548-3C37E62F1B11}"/>
                </a:ext>
              </a:extLst>
            </p:cNvPr>
            <p:cNvCxnSpPr/>
            <p:nvPr/>
          </p:nvCxnSpPr>
          <p:spPr>
            <a:xfrm rot="16200000">
              <a:off x="2105229" y="4822805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78" name="Object 77">
              <a:extLst>
                <a:ext uri="{FF2B5EF4-FFF2-40B4-BE49-F238E27FC236}">
                  <a16:creationId xmlns:a16="http://schemas.microsoft.com/office/drawing/2014/main" id="{E4A1FA4B-682E-4FFB-9653-8246C32F898F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1980251" y="4512250"/>
            <a:ext cx="2286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72" name="Equation" r:id="rId38" imgW="228600" imgH="380880" progId="Equation.DSMT4">
                    <p:embed/>
                  </p:oleObj>
                </mc:Choice>
                <mc:Fallback>
                  <p:oleObj name="Equation" r:id="rId38" imgW="228600" imgH="380880" progId="Equation.DSMT4">
                    <p:embed/>
                    <p:pic>
                      <p:nvPicPr>
                        <p:cNvPr id="49" name="Object 4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80251" y="4512250"/>
                          <a:ext cx="2286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79" name="Straight Arrow Connector 78">
              <a:extLst>
                <a:ext uri="{FF2B5EF4-FFF2-40B4-BE49-F238E27FC236}">
                  <a16:creationId xmlns:a16="http://schemas.microsoft.com/office/drawing/2014/main" id="{CD707758-0456-4A32-943C-47B83296B31A}"/>
                </a:ext>
              </a:extLst>
            </p:cNvPr>
            <p:cNvCxnSpPr/>
            <p:nvPr/>
          </p:nvCxnSpPr>
          <p:spPr>
            <a:xfrm>
              <a:off x="1679543" y="5086279"/>
              <a:ext cx="0" cy="129906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80" name="Object 79">
              <a:extLst>
                <a:ext uri="{FF2B5EF4-FFF2-40B4-BE49-F238E27FC236}">
                  <a16:creationId xmlns:a16="http://schemas.microsoft.com/office/drawing/2014/main" id="{7F1E3163-1B0D-4EC8-8FA4-755A8D2FD8F8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1271029" y="5563175"/>
            <a:ext cx="3556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73" name="Equation" r:id="rId40" imgW="355320" imgH="380880" progId="Equation.DSMT4">
                    <p:embed/>
                  </p:oleObj>
                </mc:Choice>
                <mc:Fallback>
                  <p:oleObj name="Equation" r:id="rId40" imgW="355320" imgH="380880" progId="Equation.DSMT4">
                    <p:embed/>
                    <p:pic>
                      <p:nvPicPr>
                        <p:cNvPr id="52" name="Object 5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71029" y="5563175"/>
                          <a:ext cx="3556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81" name="Straight Arrow Connector 80">
              <a:extLst>
                <a:ext uri="{FF2B5EF4-FFF2-40B4-BE49-F238E27FC236}">
                  <a16:creationId xmlns:a16="http://schemas.microsoft.com/office/drawing/2014/main" id="{15FF17EF-4711-4AB6-8F38-B10D19954024}"/>
                </a:ext>
              </a:extLst>
            </p:cNvPr>
            <p:cNvCxnSpPr/>
            <p:nvPr/>
          </p:nvCxnSpPr>
          <p:spPr>
            <a:xfrm>
              <a:off x="4970619" y="5481277"/>
              <a:ext cx="0" cy="78299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2" name="Line 29">
            <a:extLst>
              <a:ext uri="{FF2B5EF4-FFF2-40B4-BE49-F238E27FC236}">
                <a16:creationId xmlns:a16="http://schemas.microsoft.com/office/drawing/2014/main" id="{1A09FEF9-F719-4830-B7D2-EB36A221A4B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600229" y="1074131"/>
            <a:ext cx="0" cy="2113254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non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13A9F4-697B-155F-6D09-BAC1D11FC369}"/>
              </a:ext>
            </a:extLst>
          </p:cNvPr>
          <p:cNvSpPr/>
          <p:nvPr/>
        </p:nvSpPr>
        <p:spPr>
          <a:xfrm>
            <a:off x="2701200" y="4933950"/>
            <a:ext cx="1688888" cy="843395"/>
          </a:xfrm>
          <a:prstGeom prst="rect">
            <a:avLst/>
          </a:prstGeom>
          <a:solidFill>
            <a:schemeClr val="bg1">
              <a:alpha val="75000"/>
            </a:schemeClr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5DAC4FB-F652-4405-C02F-8520DB72AF64}"/>
              </a:ext>
            </a:extLst>
          </p:cNvPr>
          <p:cNvSpPr/>
          <p:nvPr/>
        </p:nvSpPr>
        <p:spPr>
          <a:xfrm>
            <a:off x="7232134" y="4875682"/>
            <a:ext cx="1828799" cy="901661"/>
          </a:xfrm>
          <a:prstGeom prst="rect">
            <a:avLst/>
          </a:prstGeom>
          <a:solidFill>
            <a:schemeClr val="bg1">
              <a:alpha val="75000"/>
            </a:schemeClr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8233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8375650" cy="4752976"/>
          </a:xfrm>
        </p:spPr>
        <p:txBody>
          <a:bodyPr>
            <a:normAutofit fontScale="92500" lnSpcReduction="10000"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Equation de tension, tension induite de mouvement et schéma équivalent</a:t>
            </a:r>
          </a:p>
          <a:p>
            <a:r>
              <a:rPr lang="fr-CH"/>
              <a:t>Bilan de puissance, couple électromagnétique et modes de fonctionnement</a:t>
            </a:r>
          </a:p>
          <a:p>
            <a:r>
              <a:rPr lang="fr-CH">
                <a:solidFill>
                  <a:srgbClr val="FF0000"/>
                </a:solidFill>
              </a:rPr>
              <a:t>Moteurs à courant continu</a:t>
            </a:r>
          </a:p>
          <a:p>
            <a:r>
              <a:rPr lang="fr-CH"/>
              <a:t>Démarrage des moteurs à courant continu</a:t>
            </a:r>
          </a:p>
          <a:p>
            <a:r>
              <a:rPr lang="fr-CH"/>
              <a:t>Machine à courant continu fonctionnant en génératrice</a:t>
            </a:r>
          </a:p>
          <a:p>
            <a:r>
              <a:rPr lang="fr-CH"/>
              <a:t>Moteur universel</a:t>
            </a:r>
          </a:p>
          <a:p>
            <a:r>
              <a:rPr lang="fr-CH"/>
              <a:t>Machines à courant continu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2A1406-3EF4-4890-959B-C56BAE077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68712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" name="Object 51"/>
          <p:cNvGraphicFramePr>
            <a:graphicFrameLocks/>
          </p:cNvGraphicFramePr>
          <p:nvPr/>
        </p:nvGraphicFramePr>
        <p:xfrm>
          <a:off x="422387" y="1063625"/>
          <a:ext cx="1498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0" name="Equation" r:id="rId4" imgW="1498320" imgH="380880" progId="Equation.DSMT4">
                  <p:embed/>
                </p:oleObj>
              </mc:Choice>
              <mc:Fallback>
                <p:oleObj name="Equation" r:id="rId4" imgW="1498320" imgH="380880" progId="Equation.DSMT4">
                  <p:embed/>
                  <p:pic>
                    <p:nvPicPr>
                      <p:cNvPr id="52" name="Object 51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7" y="1063625"/>
                        <a:ext cx="1498600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Line 6"/>
          <p:cNvSpPr>
            <a:spLocks noChangeShapeType="1"/>
          </p:cNvSpPr>
          <p:nvPr/>
        </p:nvSpPr>
        <p:spPr bwMode="auto">
          <a:xfrm>
            <a:off x="3753016" y="5815761"/>
            <a:ext cx="510043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2" name="Line 7"/>
          <p:cNvSpPr>
            <a:spLocks noChangeShapeType="1"/>
          </p:cNvSpPr>
          <p:nvPr/>
        </p:nvSpPr>
        <p:spPr bwMode="auto">
          <a:xfrm flipV="1">
            <a:off x="3844670" y="1811384"/>
            <a:ext cx="0" cy="410239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6" name="Line 11"/>
          <p:cNvSpPr>
            <a:spLocks noChangeShapeType="1"/>
          </p:cNvSpPr>
          <p:nvPr/>
        </p:nvSpPr>
        <p:spPr bwMode="auto">
          <a:xfrm rot="5400000" flipH="1">
            <a:off x="3962770" y="4303527"/>
            <a:ext cx="1388508" cy="162470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7" name="Line 16"/>
          <p:cNvSpPr>
            <a:spLocks noChangeShapeType="1"/>
          </p:cNvSpPr>
          <p:nvPr/>
        </p:nvSpPr>
        <p:spPr bwMode="auto">
          <a:xfrm rot="5400000" flipH="1">
            <a:off x="4031017" y="3829097"/>
            <a:ext cx="1802016" cy="21600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8" name="Line 17"/>
          <p:cNvSpPr>
            <a:spLocks noChangeShapeType="1"/>
          </p:cNvSpPr>
          <p:nvPr/>
        </p:nvSpPr>
        <p:spPr bwMode="auto">
          <a:xfrm rot="5400000" flipH="1">
            <a:off x="4094826" y="3270716"/>
            <a:ext cx="2289162" cy="278967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9" name="Line 18"/>
          <p:cNvSpPr>
            <a:spLocks noChangeShapeType="1"/>
          </p:cNvSpPr>
          <p:nvPr/>
        </p:nvSpPr>
        <p:spPr bwMode="auto">
          <a:xfrm rot="5400000" flipH="1">
            <a:off x="4165613" y="2764810"/>
            <a:ext cx="2725941" cy="336470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0" name="Line 19"/>
          <p:cNvSpPr>
            <a:spLocks noChangeShapeType="1"/>
          </p:cNvSpPr>
          <p:nvPr/>
        </p:nvSpPr>
        <p:spPr bwMode="auto">
          <a:xfrm rot="5400000" flipH="1">
            <a:off x="4242821" y="2281229"/>
            <a:ext cx="3141866" cy="391594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45" name="Object 44"/>
          <p:cNvGraphicFramePr>
            <a:graphicFrameLocks/>
          </p:cNvGraphicFramePr>
          <p:nvPr/>
        </p:nvGraphicFramePr>
        <p:xfrm>
          <a:off x="3525838" y="1370013"/>
          <a:ext cx="863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1" name="Equation" r:id="rId6" imgW="863280" imgH="380880" progId="Equation.DSMT4">
                  <p:embed/>
                </p:oleObj>
              </mc:Choice>
              <mc:Fallback>
                <p:oleObj name="Equation" r:id="rId6" imgW="863280" imgH="380880" progId="Equation.DSMT4">
                  <p:embed/>
                  <p:pic>
                    <p:nvPicPr>
                      <p:cNvPr id="45" name="Object 44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5838" y="1370013"/>
                        <a:ext cx="8636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Object 45"/>
          <p:cNvGraphicFramePr>
            <a:graphicFrameLocks/>
          </p:cNvGraphicFramePr>
          <p:nvPr/>
        </p:nvGraphicFramePr>
        <p:xfrm>
          <a:off x="8515349" y="5913776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2" name="Equation" r:id="rId8" imgW="266400" imgH="266400" progId="Equation.DSMT4">
                  <p:embed/>
                </p:oleObj>
              </mc:Choice>
              <mc:Fallback>
                <p:oleObj name="Equation" r:id="rId8" imgW="266400" imgH="266400" progId="Equation.DSMT4">
                  <p:embed/>
                  <p:pic>
                    <p:nvPicPr>
                      <p:cNvPr id="46" name="Object 45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15349" y="5913776"/>
                        <a:ext cx="266700" cy="2667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" name="Object 82"/>
          <p:cNvGraphicFramePr>
            <a:graphicFrameLocks/>
          </p:cNvGraphicFramePr>
          <p:nvPr/>
        </p:nvGraphicFramePr>
        <p:xfrm>
          <a:off x="422387" y="1737148"/>
          <a:ext cx="1281113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3" name="Equation" r:id="rId10" imgW="1282680" imgH="380880" progId="Equation.DSMT4">
                  <p:embed/>
                </p:oleObj>
              </mc:Choice>
              <mc:Fallback>
                <p:oleObj name="Equation" r:id="rId10" imgW="1282680" imgH="380880" progId="Equation.DSMT4">
                  <p:embed/>
                  <p:pic>
                    <p:nvPicPr>
                      <p:cNvPr id="83" name="Object 82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7" y="1737148"/>
                        <a:ext cx="1281113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" name="Object 121"/>
          <p:cNvGraphicFramePr>
            <a:graphicFrameLocks/>
          </p:cNvGraphicFramePr>
          <p:nvPr/>
        </p:nvGraphicFramePr>
        <p:xfrm>
          <a:off x="422387" y="2410671"/>
          <a:ext cx="1231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4" name="Equation" r:id="rId12" imgW="1231560" imgH="380880" progId="Equation.DSMT4">
                  <p:embed/>
                </p:oleObj>
              </mc:Choice>
              <mc:Fallback>
                <p:oleObj name="Equation" r:id="rId12" imgW="1231560" imgH="380880" progId="Equation.DSMT4">
                  <p:embed/>
                  <p:pic>
                    <p:nvPicPr>
                      <p:cNvPr id="122" name="Object 121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7" y="2410671"/>
                        <a:ext cx="1231900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5"/>
          <p:cNvGraphicFramePr>
            <a:graphicFrameLocks noChangeAspect="1"/>
          </p:cNvGraphicFramePr>
          <p:nvPr/>
        </p:nvGraphicFramePr>
        <p:xfrm>
          <a:off x="426403" y="3804650"/>
          <a:ext cx="1803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5" name="Equation" r:id="rId14" imgW="1803240" imgH="380880" progId="Equation.DSMT4">
                  <p:embed/>
                </p:oleObj>
              </mc:Choice>
              <mc:Fallback>
                <p:oleObj name="Equation" r:id="rId14" imgW="1803240" imgH="380880" progId="Equation.DSMT4">
                  <p:embed/>
                  <p:pic>
                    <p:nvPicPr>
                      <p:cNvPr id="4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403" y="3804650"/>
                        <a:ext cx="1803400" cy="381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12"/>
          <p:cNvGraphicFramePr>
            <a:graphicFrameLocks noChangeAspect="1"/>
          </p:cNvGraphicFramePr>
          <p:nvPr/>
        </p:nvGraphicFramePr>
        <p:xfrm>
          <a:off x="426403" y="5617210"/>
          <a:ext cx="22352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6" name="Equation" r:id="rId16" imgW="2234880" imgH="723600" progId="Equation.DSMT4">
                  <p:embed/>
                </p:oleObj>
              </mc:Choice>
              <mc:Fallback>
                <p:oleObj name="Equation" r:id="rId16" imgW="2234880" imgH="723600" progId="Equation.DSMT4">
                  <p:embed/>
                  <p:pic>
                    <p:nvPicPr>
                      <p:cNvPr id="48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403" y="5617210"/>
                        <a:ext cx="2235200" cy="723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14"/>
          <p:cNvGraphicFramePr>
            <a:graphicFrameLocks noChangeAspect="1"/>
          </p:cNvGraphicFramePr>
          <p:nvPr/>
        </p:nvGraphicFramePr>
        <p:xfrm>
          <a:off x="2059003" y="4539479"/>
          <a:ext cx="8255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7" name="Equation" r:id="rId18" imgW="825480" imgH="799920" progId="Equation.DSMT4">
                  <p:embed/>
                </p:oleObj>
              </mc:Choice>
              <mc:Fallback>
                <p:oleObj name="Equation" r:id="rId18" imgW="825480" imgH="799920" progId="Equation.DSMT4">
                  <p:embed/>
                  <p:pic>
                    <p:nvPicPr>
                      <p:cNvPr id="49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9003" y="4539479"/>
                        <a:ext cx="825500" cy="800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Object 5"/>
          <p:cNvGraphicFramePr>
            <a:graphicFrameLocks noChangeAspect="1"/>
          </p:cNvGraphicFramePr>
          <p:nvPr/>
        </p:nvGraphicFramePr>
        <p:xfrm>
          <a:off x="426403" y="4539479"/>
          <a:ext cx="15621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8" name="Equation" r:id="rId20" imgW="1562040" imgH="723600" progId="Equation.DSMT4">
                  <p:embed/>
                </p:oleObj>
              </mc:Choice>
              <mc:Fallback>
                <p:oleObj name="Equation" r:id="rId20" imgW="1562040" imgH="723600" progId="Equation.DSMT4">
                  <p:embed/>
                  <p:pic>
                    <p:nvPicPr>
                      <p:cNvPr id="5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403" y="4539479"/>
                        <a:ext cx="1562100" cy="723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" name="Straight Arrow Connector 3"/>
          <p:cNvCxnSpPr/>
          <p:nvPr/>
        </p:nvCxnSpPr>
        <p:spPr>
          <a:xfrm>
            <a:off x="5750533" y="5978546"/>
            <a:ext cx="1356360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 Box 3"/>
          <p:cNvSpPr txBox="1">
            <a:spLocks noChangeArrowheads="1"/>
          </p:cNvSpPr>
          <p:nvPr/>
        </p:nvSpPr>
        <p:spPr bwMode="auto">
          <a:xfrm>
            <a:off x="7828350" y="4863285"/>
            <a:ext cx="14584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/>
              <a:t>couple de la charge</a:t>
            </a:r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5123603" y="672209"/>
            <a:ext cx="3493557" cy="1702214"/>
            <a:chOff x="5123603" y="672209"/>
            <a:chExt cx="3493557" cy="1702214"/>
          </a:xfrm>
        </p:grpSpPr>
        <p:graphicFrame>
          <p:nvGraphicFramePr>
            <p:cNvPr id="63" name="Object 62"/>
            <p:cNvGraphicFramePr>
              <a:graphicFrameLocks/>
            </p:cNvGraphicFramePr>
            <p:nvPr/>
          </p:nvGraphicFramePr>
          <p:xfrm>
            <a:off x="6500896" y="672209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389" name="Equation" r:id="rId22" imgW="266400" imgH="266400" progId="Equation.DSMT4">
                    <p:embed/>
                  </p:oleObj>
                </mc:Choice>
                <mc:Fallback>
                  <p:oleObj name="Equation" r:id="rId22" imgW="266400" imgH="266400" progId="Equation.DSMT4">
                    <p:embed/>
                    <p:pic>
                      <p:nvPicPr>
                        <p:cNvPr id="63" name="Object 6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00896" y="672209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4" name="Object 63"/>
            <p:cNvGraphicFramePr>
              <a:graphicFrameLocks/>
            </p:cNvGraphicFramePr>
            <p:nvPr/>
          </p:nvGraphicFramePr>
          <p:xfrm>
            <a:off x="8286960" y="1537410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390" name="Equation" r:id="rId24" imgW="330120" imgH="380880" progId="Equation.DSMT4">
                    <p:embed/>
                  </p:oleObj>
                </mc:Choice>
                <mc:Fallback>
                  <p:oleObj name="Equation" r:id="rId24" imgW="330120" imgH="380880" progId="Equation.DSMT4">
                    <p:embed/>
                    <p:pic>
                      <p:nvPicPr>
                        <p:cNvPr id="64" name="Object 6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286960" y="1537410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7" name="Object 66"/>
            <p:cNvGraphicFramePr>
              <a:graphicFrameLocks/>
            </p:cNvGraphicFramePr>
            <p:nvPr/>
          </p:nvGraphicFramePr>
          <p:xfrm>
            <a:off x="5783263" y="723900"/>
            <a:ext cx="139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391" name="Equation" r:id="rId26" imgW="139680" imgH="266400" progId="Equation.DSMT4">
                    <p:embed/>
                  </p:oleObj>
                </mc:Choice>
                <mc:Fallback>
                  <p:oleObj name="Equation" r:id="rId26" imgW="139680" imgH="266400" progId="Equation.DSMT4">
                    <p:embed/>
                    <p:pic>
                      <p:nvPicPr>
                        <p:cNvPr id="67" name="Object 6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83263" y="723900"/>
                          <a:ext cx="139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9" name="Object 68"/>
            <p:cNvGraphicFramePr>
              <a:graphicFrameLocks/>
            </p:cNvGraphicFramePr>
            <p:nvPr/>
          </p:nvGraphicFramePr>
          <p:xfrm>
            <a:off x="5123603" y="1549286"/>
            <a:ext cx="266700" cy="279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392" name="Equation" r:id="rId28" imgW="266400" imgH="279360" progId="Equation.DSMT4">
                    <p:embed/>
                  </p:oleObj>
                </mc:Choice>
                <mc:Fallback>
                  <p:oleObj name="Equation" r:id="rId28" imgW="266400" imgH="279360" progId="Equation.DSMT4">
                    <p:embed/>
                    <p:pic>
                      <p:nvPicPr>
                        <p:cNvPr id="69" name="Object 6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23603" y="1549286"/>
                          <a:ext cx="266700" cy="2794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9" name="Line 19"/>
            <p:cNvSpPr>
              <a:spLocks noChangeShapeType="1"/>
            </p:cNvSpPr>
            <p:nvPr/>
          </p:nvSpPr>
          <p:spPr bwMode="auto">
            <a:xfrm>
              <a:off x="7771551" y="1081398"/>
              <a:ext cx="0" cy="129302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0" name="Line 11"/>
            <p:cNvSpPr>
              <a:spLocks noChangeShapeType="1"/>
            </p:cNvSpPr>
            <p:nvPr/>
          </p:nvSpPr>
          <p:spPr bwMode="auto">
            <a:xfrm>
              <a:off x="5436736" y="1092194"/>
              <a:ext cx="233659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1" name="Rectangle 12"/>
            <p:cNvSpPr>
              <a:spLocks noChangeArrowheads="1"/>
            </p:cNvSpPr>
            <p:nvPr/>
          </p:nvSpPr>
          <p:spPr bwMode="auto">
            <a:xfrm>
              <a:off x="6321600" y="974912"/>
              <a:ext cx="635880" cy="23848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" name="Line 16"/>
            <p:cNvSpPr>
              <a:spLocks noChangeShapeType="1"/>
            </p:cNvSpPr>
            <p:nvPr/>
          </p:nvSpPr>
          <p:spPr bwMode="auto">
            <a:xfrm>
              <a:off x="5435420" y="2369317"/>
              <a:ext cx="233613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5" name="Oval 64"/>
            <p:cNvSpPr/>
            <p:nvPr/>
          </p:nvSpPr>
          <p:spPr>
            <a:xfrm>
              <a:off x="7446610" y="1409294"/>
              <a:ext cx="649880" cy="64988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66" name="Straight Arrow Connector 65"/>
            <p:cNvCxnSpPr/>
            <p:nvPr/>
          </p:nvCxnSpPr>
          <p:spPr>
            <a:xfrm rot="16200000">
              <a:off x="5823454" y="961092"/>
              <a:ext cx="0" cy="262205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Arrow Connector 67"/>
            <p:cNvCxnSpPr/>
            <p:nvPr/>
          </p:nvCxnSpPr>
          <p:spPr>
            <a:xfrm>
              <a:off x="5439177" y="1179773"/>
              <a:ext cx="0" cy="1078217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Arrow Connector 69"/>
            <p:cNvCxnSpPr/>
            <p:nvPr/>
          </p:nvCxnSpPr>
          <p:spPr>
            <a:xfrm>
              <a:off x="8220677" y="1422734"/>
              <a:ext cx="0" cy="64988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73" name="Object 72"/>
          <p:cNvGraphicFramePr>
            <a:graphicFrameLocks/>
          </p:cNvGraphicFramePr>
          <p:nvPr/>
        </p:nvGraphicFramePr>
        <p:xfrm>
          <a:off x="6294766" y="6038634"/>
          <a:ext cx="2667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3" name="Equation" r:id="rId30" imgW="266400" imgH="279360" progId="Equation.DSMT4">
                  <p:embed/>
                </p:oleObj>
              </mc:Choice>
              <mc:Fallback>
                <p:oleObj name="Equation" r:id="rId30" imgW="266400" imgH="279360" progId="Equation.DSMT4">
                  <p:embed/>
                  <p:pic>
                    <p:nvPicPr>
                      <p:cNvPr id="73" name="Object 72"/>
                      <p:cNvPicPr>
                        <a:picLocks noChangeArrowheads="1"/>
                      </p:cNvPicPr>
                      <p:nvPr/>
                    </p:nvPicPr>
                    <p:blipFill>
                      <a:blip r:embed="rId2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94766" y="6038634"/>
                        <a:ext cx="266700" cy="279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" name="Straight Arrow Connector 7"/>
          <p:cNvCxnSpPr/>
          <p:nvPr/>
        </p:nvCxnSpPr>
        <p:spPr>
          <a:xfrm>
            <a:off x="5660812" y="1356896"/>
            <a:ext cx="0" cy="702278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>
            <a:off x="7287349" y="1356896"/>
            <a:ext cx="0" cy="702278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8" name="Object 7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05882447"/>
              </p:ext>
            </p:extLst>
          </p:nvPr>
        </p:nvGraphicFramePr>
        <p:xfrm>
          <a:off x="5653572" y="6416675"/>
          <a:ext cx="3175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4" name="Equation" r:id="rId31" imgW="3174840" imgH="380880" progId="Equation.DSMT4">
                  <p:embed/>
                </p:oleObj>
              </mc:Choice>
              <mc:Fallback>
                <p:oleObj name="Equation" r:id="rId31" imgW="3174840" imgH="380880" progId="Equation.DSMT4">
                  <p:embed/>
                  <p:pic>
                    <p:nvPicPr>
                      <p:cNvPr id="78" name="Object 77"/>
                      <p:cNvPicPr>
                        <a:picLocks noChangeArrowheads="1"/>
                      </p:cNvPicPr>
                      <p:nvPr/>
                    </p:nvPicPr>
                    <p:blipFill>
                      <a:blip r:embed="rId3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3572" y="6416675"/>
                        <a:ext cx="3175000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1" name="Straight Arrow Connector 80"/>
          <p:cNvCxnSpPr/>
          <p:nvPr/>
        </p:nvCxnSpPr>
        <p:spPr>
          <a:xfrm flipV="1">
            <a:off x="7775575" y="5861051"/>
            <a:ext cx="0" cy="554933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>
            <a:cxnSpLocks/>
          </p:cNvCxnSpPr>
          <p:nvPr/>
        </p:nvCxnSpPr>
        <p:spPr>
          <a:xfrm flipH="1">
            <a:off x="7140829" y="4743626"/>
            <a:ext cx="126731" cy="502346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Line 20"/>
          <p:cNvSpPr>
            <a:spLocks noChangeShapeType="1"/>
          </p:cNvSpPr>
          <p:nvPr/>
        </p:nvSpPr>
        <p:spPr bwMode="auto">
          <a:xfrm rot="5400000" flipH="1">
            <a:off x="4308254" y="1748329"/>
            <a:ext cx="3602241" cy="452137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Line 20"/>
          <p:cNvSpPr>
            <a:spLocks noChangeShapeType="1"/>
          </p:cNvSpPr>
          <p:nvPr/>
        </p:nvSpPr>
        <p:spPr bwMode="auto">
          <a:xfrm rot="5400000" flipH="1">
            <a:off x="5842065" y="3308062"/>
            <a:ext cx="0" cy="3972570"/>
          </a:xfrm>
          <a:prstGeom prst="line">
            <a:avLst/>
          </a:prstGeom>
          <a:noFill/>
          <a:ln w="12700">
            <a:solidFill>
              <a:srgbClr val="FFC000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Oval 53"/>
          <p:cNvSpPr/>
          <p:nvPr/>
        </p:nvSpPr>
        <p:spPr>
          <a:xfrm>
            <a:off x="7720350" y="575613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7" name="Oval 56"/>
          <p:cNvSpPr/>
          <p:nvPr/>
        </p:nvSpPr>
        <p:spPr>
          <a:xfrm>
            <a:off x="7083283" y="5240979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0" name="Oval 49"/>
          <p:cNvSpPr/>
          <p:nvPr/>
        </p:nvSpPr>
        <p:spPr>
          <a:xfrm>
            <a:off x="3790568" y="2624132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1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Exemple moteur à excitation séparée</a:t>
            </a:r>
          </a:p>
        </p:txBody>
      </p:sp>
      <p:graphicFrame>
        <p:nvGraphicFramePr>
          <p:cNvPr id="58" name="Object 57"/>
          <p:cNvGraphicFramePr>
            <a:graphicFrameLocks/>
          </p:cNvGraphicFramePr>
          <p:nvPr/>
        </p:nvGraphicFramePr>
        <p:xfrm>
          <a:off x="422387" y="3084194"/>
          <a:ext cx="1404937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5" name="Equation" r:id="rId33" imgW="1409400" imgH="380880" progId="Equation.DSMT4">
                  <p:embed/>
                </p:oleObj>
              </mc:Choice>
              <mc:Fallback>
                <p:oleObj name="Equation" r:id="rId33" imgW="1409400" imgH="380880" progId="Equation.DSMT4">
                  <p:embed/>
                  <p:pic>
                    <p:nvPicPr>
                      <p:cNvPr id="58" name="Object 57"/>
                      <p:cNvPicPr>
                        <a:picLocks noChangeArrowheads="1"/>
                      </p:cNvPicPr>
                      <p:nvPr/>
                    </p:nvPicPr>
                    <p:blipFill>
                      <a:blip r:embed="rId3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7" y="3084194"/>
                        <a:ext cx="1404937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" name="Object 70"/>
          <p:cNvGraphicFramePr>
            <a:graphicFrameLocks/>
          </p:cNvGraphicFramePr>
          <p:nvPr/>
        </p:nvGraphicFramePr>
        <p:xfrm>
          <a:off x="2296687" y="3085723"/>
          <a:ext cx="1041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6" name="Equation" r:id="rId35" imgW="1041120" imgH="380880" progId="Equation.DSMT4">
                  <p:embed/>
                </p:oleObj>
              </mc:Choice>
              <mc:Fallback>
                <p:oleObj name="Equation" r:id="rId35" imgW="1041120" imgH="380880" progId="Equation.DSMT4">
                  <p:embed/>
                  <p:pic>
                    <p:nvPicPr>
                      <p:cNvPr id="71" name="Object 70"/>
                      <p:cNvPicPr>
                        <a:picLocks noChangeArrowheads="1"/>
                      </p:cNvPicPr>
                      <p:nvPr/>
                    </p:nvPicPr>
                    <p:blipFill>
                      <a:blip r:embed="rId3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96687" y="3085723"/>
                        <a:ext cx="1041400" cy="381000"/>
                      </a:xfrm>
                      <a:prstGeom prst="rect">
                        <a:avLst/>
                      </a:prstGeom>
                      <a:noFill/>
                      <a:ln w="1905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" name="Line 29"/>
          <p:cNvSpPr>
            <a:spLocks noChangeShapeType="1"/>
          </p:cNvSpPr>
          <p:nvPr/>
        </p:nvSpPr>
        <p:spPr bwMode="auto">
          <a:xfrm flipH="1" flipV="1">
            <a:off x="1904095" y="3276223"/>
            <a:ext cx="325708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1344A00-7A35-496E-925D-28B4BEA1E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27</a:t>
            </a:fld>
            <a:endParaRPr lang="fr-CH"/>
          </a:p>
        </p:txBody>
      </p:sp>
      <p:graphicFrame>
        <p:nvGraphicFramePr>
          <p:cNvPr id="79" name="Object 7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3134075"/>
              </p:ext>
            </p:extLst>
          </p:nvPr>
        </p:nvGraphicFramePr>
        <p:xfrm>
          <a:off x="5694825" y="4347004"/>
          <a:ext cx="3175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7" name="Equation" r:id="rId37" imgW="3174840" imgH="380880" progId="Equation.DSMT4">
                  <p:embed/>
                </p:oleObj>
              </mc:Choice>
              <mc:Fallback>
                <p:oleObj name="Equation" r:id="rId37" imgW="3174840" imgH="380880" progId="Equation.DSMT4">
                  <p:embed/>
                  <p:pic>
                    <p:nvPicPr>
                      <p:cNvPr id="79" name="Object 78"/>
                      <p:cNvPicPr>
                        <a:picLocks noChangeArrowheads="1"/>
                      </p:cNvPicPr>
                      <p:nvPr/>
                    </p:nvPicPr>
                    <p:blipFill>
                      <a:blip r:embed="rId3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4825" y="4347004"/>
                        <a:ext cx="3175000" cy="3810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127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1137754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8" dur="10" fill="hold"/>
                                        <p:tgtEl>
                                          <p:spTgt spid="77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"/>
                            </p:stCondLst>
                            <p:childTnLst>
                              <p:par>
                                <p:cTn id="110" presetID="5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7.40741E-7 L 0.42934 0.45672 " pathEditMode="relative" rAng="0" ptsTypes="AA">
                                      <p:cBhvr>
                                        <p:cTn id="11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63" y="22940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3" dur="3000" fill="hold"/>
                                        <p:tgtEl>
                                          <p:spTgt spid="77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10"/>
                            </p:stCondLst>
                            <p:childTnLst>
                              <p:par>
                                <p:cTn id="115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00"/>
                            </p:stCondLst>
                            <p:childTnLst>
                              <p:par>
                                <p:cTn id="1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9" dur="3000" fill="hold"/>
                                        <p:tgtEl>
                                          <p:spTgt spid="77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-2.22222E-6 C -0.02378 -0.02569 -0.04948 -0.0544 -0.06927 -0.07523 " pathEditMode="relative" rAng="0" ptsTypes="AA">
                                      <p:cBhvr>
                                        <p:cTn id="14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55" y="-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56" grpId="0"/>
      <p:bldP spid="41" grpId="0" animBg="1"/>
      <p:bldP spid="55" grpId="0" animBg="1"/>
      <p:bldP spid="54" grpId="0" animBg="1"/>
      <p:bldP spid="54" grpId="1" animBg="1"/>
      <p:bldP spid="57" grpId="0" animBg="1"/>
      <p:bldP spid="50" grpId="0" animBg="1"/>
      <p:bldP spid="50" grpId="1" animBg="1"/>
      <p:bldP spid="50" grpId="2" animBg="1"/>
      <p:bldP spid="7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2CB22C1-313E-4BBF-ADFD-C0F4EC4498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861"/>
          <a:stretch/>
        </p:blipFill>
        <p:spPr>
          <a:xfrm>
            <a:off x="103554" y="3043363"/>
            <a:ext cx="3808583" cy="3787546"/>
          </a:xfrm>
          <a:prstGeom prst="rect">
            <a:avLst/>
          </a:prstGeom>
        </p:spPr>
      </p:pic>
      <p:sp>
        <p:nvSpPr>
          <p:cNvPr id="280" name="Rectangle 279"/>
          <p:cNvSpPr/>
          <p:nvPr/>
        </p:nvSpPr>
        <p:spPr>
          <a:xfrm>
            <a:off x="4031249" y="6085077"/>
            <a:ext cx="51042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 sz="1100"/>
              <a:t>Source : toolguyd.com/dewalt-brushless-impact-driver-dcf886/ et  toolguyd.com/dewalt-cordless-drills-uwo-torque/</a:t>
            </a:r>
          </a:p>
          <a:p>
            <a:r>
              <a:rPr lang="fr-CH" sz="1100"/>
              <a:t>www.toolsofthetrade.net/power-tools/cordless-tools/brushing-up-on-brushless_o</a:t>
            </a:r>
          </a:p>
        </p:txBody>
      </p:sp>
      <p:pic>
        <p:nvPicPr>
          <p:cNvPr id="28676" name="Picture 4" descr="Because they are more compact than brushed motors, brushless motors allow manufacturers to design smaller, lighter tools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77" t="21936" r="1897"/>
          <a:stretch/>
        </p:blipFill>
        <p:spPr bwMode="auto">
          <a:xfrm>
            <a:off x="4529272" y="886417"/>
            <a:ext cx="4501157" cy="493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28</a:t>
            </a:fld>
            <a:endParaRPr lang="fr-CH"/>
          </a:p>
        </p:txBody>
      </p:sp>
      <p:pic>
        <p:nvPicPr>
          <p:cNvPr id="47108" name="Picture 4" descr="Dewalt DCD991 Premium Brushless 3-Speed Drill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67" r="14269"/>
          <a:stretch/>
        </p:blipFill>
        <p:spPr bwMode="auto">
          <a:xfrm>
            <a:off x="3949430" y="3805145"/>
            <a:ext cx="1619093" cy="228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D3DD5391-C7FB-478A-B368-C53606DBFE07}"/>
              </a:ext>
            </a:extLst>
          </p:cNvPr>
          <p:cNvGrpSpPr/>
          <p:nvPr/>
        </p:nvGrpSpPr>
        <p:grpSpPr>
          <a:xfrm rot="5400000">
            <a:off x="2735130" y="935043"/>
            <a:ext cx="1274554" cy="1682662"/>
            <a:chOff x="2425649" y="1075286"/>
            <a:chExt cx="900000" cy="1188177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EDB710D4-4DE2-4605-84B2-E97C9717C92F}"/>
                </a:ext>
              </a:extLst>
            </p:cNvPr>
            <p:cNvCxnSpPr/>
            <p:nvPr/>
          </p:nvCxnSpPr>
          <p:spPr>
            <a:xfrm>
              <a:off x="2425649" y="1831438"/>
              <a:ext cx="900000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AA700885-D7CD-43A2-87D7-4DF80489A8BD}"/>
                </a:ext>
              </a:extLst>
            </p:cNvPr>
            <p:cNvGrpSpPr/>
            <p:nvPr/>
          </p:nvGrpSpPr>
          <p:grpSpPr>
            <a:xfrm>
              <a:off x="2589898" y="1615414"/>
              <a:ext cx="571503" cy="432048"/>
              <a:chOff x="5769035" y="1988840"/>
              <a:chExt cx="571503" cy="432048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3A93C2E1-4050-4F3F-83FB-AAB24C767181}"/>
                  </a:ext>
                </a:extLst>
              </p:cNvPr>
              <p:cNvSpPr/>
              <p:nvPr/>
            </p:nvSpPr>
            <p:spPr>
              <a:xfrm>
                <a:off x="5769035" y="2150864"/>
                <a:ext cx="571503" cy="1080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6EEBC4D3-DD21-4D53-A357-96801CEBC298}"/>
                  </a:ext>
                </a:extLst>
              </p:cNvPr>
              <p:cNvSpPr/>
              <p:nvPr/>
            </p:nvSpPr>
            <p:spPr>
              <a:xfrm>
                <a:off x="5838762" y="1988840"/>
                <a:ext cx="432048" cy="43204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 u="sng">
                  <a:solidFill>
                    <a:schemeClr val="tx1"/>
                  </a:solidFill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2937AA9-A312-41B7-81E6-DAFD824B2257}"/>
                </a:ext>
              </a:extLst>
            </p:cNvPr>
            <p:cNvSpPr/>
            <p:nvPr/>
          </p:nvSpPr>
          <p:spPr>
            <a:xfrm rot="16200000">
              <a:off x="2687189" y="1213716"/>
              <a:ext cx="400412" cy="12355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FAAF0F48-6A80-40CB-ADD2-16D5BF059E73}"/>
                </a:ext>
              </a:extLst>
            </p:cNvPr>
            <p:cNvCxnSpPr/>
            <p:nvPr/>
          </p:nvCxnSpPr>
          <p:spPr>
            <a:xfrm>
              <a:off x="2430089" y="1831463"/>
              <a:ext cx="0" cy="43200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43264D4-F7E5-4AB7-8952-DDF15956A993}"/>
                </a:ext>
              </a:extLst>
            </p:cNvPr>
            <p:cNvCxnSpPr/>
            <p:nvPr/>
          </p:nvCxnSpPr>
          <p:spPr>
            <a:xfrm>
              <a:off x="3323649" y="1831463"/>
              <a:ext cx="0" cy="43200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47253D-193C-448E-AB54-7FDFD8A0DFCE}"/>
                </a:ext>
              </a:extLst>
            </p:cNvPr>
            <p:cNvSpPr/>
            <p:nvPr/>
          </p:nvSpPr>
          <p:spPr>
            <a:xfrm rot="16200000">
              <a:off x="2785861" y="1122811"/>
              <a:ext cx="207337" cy="12355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F4DBD186-913C-44A7-B73C-78651E0B1638}"/>
              </a:ext>
            </a:extLst>
          </p:cNvPr>
          <p:cNvSpPr txBox="1"/>
          <p:nvPr/>
        </p:nvSpPr>
        <p:spPr>
          <a:xfrm>
            <a:off x="114443" y="2498956"/>
            <a:ext cx="11015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Batterie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3EFB420-D233-4716-AA22-30019B9ED512}"/>
              </a:ext>
            </a:extLst>
          </p:cNvPr>
          <p:cNvGrpSpPr/>
          <p:nvPr/>
        </p:nvGrpSpPr>
        <p:grpSpPr>
          <a:xfrm>
            <a:off x="289922" y="1142817"/>
            <a:ext cx="1004767" cy="1270834"/>
            <a:chOff x="1122704" y="4788184"/>
            <a:chExt cx="1004767" cy="1270834"/>
          </a:xfrm>
        </p:grpSpPr>
        <p:sp>
          <p:nvSpPr>
            <p:cNvPr id="21" name="Line 58">
              <a:extLst>
                <a:ext uri="{FF2B5EF4-FFF2-40B4-BE49-F238E27FC236}">
                  <a16:creationId xmlns:a16="http://schemas.microsoft.com/office/drawing/2014/main" id="{9F383BDA-1FE1-4093-BE33-D1FDA7E5706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22704" y="4979425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2" name="Line 58">
              <a:extLst>
                <a:ext uri="{FF2B5EF4-FFF2-40B4-BE49-F238E27FC236}">
                  <a16:creationId xmlns:a16="http://schemas.microsoft.com/office/drawing/2014/main" id="{7CA127D9-11B5-40E5-8747-092E077061C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7391" y="5053854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3" name="Line 58">
              <a:extLst>
                <a:ext uri="{FF2B5EF4-FFF2-40B4-BE49-F238E27FC236}">
                  <a16:creationId xmlns:a16="http://schemas.microsoft.com/office/drawing/2014/main" id="{55344B18-539B-4AC0-91EE-44278B8ECB7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22704" y="5249740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4" name="Line 58">
              <a:extLst>
                <a:ext uri="{FF2B5EF4-FFF2-40B4-BE49-F238E27FC236}">
                  <a16:creationId xmlns:a16="http://schemas.microsoft.com/office/drawing/2014/main" id="{8E40A550-2DE7-412D-A392-6E9E4A07878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7391" y="5324169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5" name="Line 58">
              <a:extLst>
                <a:ext uri="{FF2B5EF4-FFF2-40B4-BE49-F238E27FC236}">
                  <a16:creationId xmlns:a16="http://schemas.microsoft.com/office/drawing/2014/main" id="{4DF2867A-4B9D-4E54-85DE-7B1B2AC60A9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22704" y="5520055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6" name="Line 58">
              <a:extLst>
                <a:ext uri="{FF2B5EF4-FFF2-40B4-BE49-F238E27FC236}">
                  <a16:creationId xmlns:a16="http://schemas.microsoft.com/office/drawing/2014/main" id="{3E95D2AE-5C9A-4ECE-9F82-B12EA6E48BB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7391" y="5594484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7" name="Line 58">
              <a:extLst>
                <a:ext uri="{FF2B5EF4-FFF2-40B4-BE49-F238E27FC236}">
                  <a16:creationId xmlns:a16="http://schemas.microsoft.com/office/drawing/2014/main" id="{27BF7687-B9B5-4CD7-88B6-2BB75799208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22704" y="5790370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8" name="Line 58">
              <a:extLst>
                <a:ext uri="{FF2B5EF4-FFF2-40B4-BE49-F238E27FC236}">
                  <a16:creationId xmlns:a16="http://schemas.microsoft.com/office/drawing/2014/main" id="{418D84CB-CA42-456E-B0FE-D5A3EABFA1F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7391" y="5864799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9" name="Line 58">
              <a:extLst>
                <a:ext uri="{FF2B5EF4-FFF2-40B4-BE49-F238E27FC236}">
                  <a16:creationId xmlns:a16="http://schemas.microsoft.com/office/drawing/2014/main" id="{48C7A587-75DE-440B-9641-5C627D260FB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2704" y="5053854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0" name="Line 58">
              <a:extLst>
                <a:ext uri="{FF2B5EF4-FFF2-40B4-BE49-F238E27FC236}">
                  <a16:creationId xmlns:a16="http://schemas.microsoft.com/office/drawing/2014/main" id="{350EDF29-680B-4441-8CA1-619F8D0C85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2704" y="5318724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1" name="Line 58">
              <a:extLst>
                <a:ext uri="{FF2B5EF4-FFF2-40B4-BE49-F238E27FC236}">
                  <a16:creationId xmlns:a16="http://schemas.microsoft.com/office/drawing/2014/main" id="{05ABCF7F-C961-41F4-9E29-19204F3A081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2704" y="5598263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2" name="Line 58">
              <a:extLst>
                <a:ext uri="{FF2B5EF4-FFF2-40B4-BE49-F238E27FC236}">
                  <a16:creationId xmlns:a16="http://schemas.microsoft.com/office/drawing/2014/main" id="{C5A22B97-229E-4DA3-8726-0E9171B5ADC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2704" y="5863133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3" name="Line 58">
              <a:extLst>
                <a:ext uri="{FF2B5EF4-FFF2-40B4-BE49-F238E27FC236}">
                  <a16:creationId xmlns:a16="http://schemas.microsoft.com/office/drawing/2014/main" id="{0CCEF11F-B60E-48A5-A126-58F4DE5297E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2704" y="4788184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4" name="Line 58">
              <a:extLst>
                <a:ext uri="{FF2B5EF4-FFF2-40B4-BE49-F238E27FC236}">
                  <a16:creationId xmlns:a16="http://schemas.microsoft.com/office/drawing/2014/main" id="{C82092D1-D5C8-4B08-A342-84C76E8E56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01381" y="4788184"/>
              <a:ext cx="72609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5" name="Line 58">
              <a:extLst>
                <a:ext uri="{FF2B5EF4-FFF2-40B4-BE49-F238E27FC236}">
                  <a16:creationId xmlns:a16="http://schemas.microsoft.com/office/drawing/2014/main" id="{7551D05B-9604-43A1-84A5-9DAC33F6DF9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5031" y="6059018"/>
              <a:ext cx="71658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sp>
        <p:nvSpPr>
          <p:cNvPr id="38" name="Title 1">
            <a:extLst>
              <a:ext uri="{FF2B5EF4-FFF2-40B4-BE49-F238E27FC236}">
                <a16:creationId xmlns:a16="http://schemas.microsoft.com/office/drawing/2014/main" id="{BC02082F-B1A3-4963-BF56-D8E1C1026BEF}"/>
              </a:ext>
            </a:extLst>
          </p:cNvPr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Alimentation à tension variable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614CA2A-F6A5-4AD8-9C10-95574CA98FDB}"/>
              </a:ext>
            </a:extLst>
          </p:cNvPr>
          <p:cNvSpPr/>
          <p:nvPr/>
        </p:nvSpPr>
        <p:spPr>
          <a:xfrm>
            <a:off x="1285180" y="1065563"/>
            <a:ext cx="1239821" cy="142298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19CD410-6192-4F43-B488-59806F393EB7}"/>
              </a:ext>
            </a:extLst>
          </p:cNvPr>
          <p:cNvSpPr txBox="1"/>
          <p:nvPr/>
        </p:nvSpPr>
        <p:spPr>
          <a:xfrm>
            <a:off x="2000461" y="2380661"/>
            <a:ext cx="2571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/>
              <a:t>Moteur DC à</a:t>
            </a:r>
            <a:br>
              <a:rPr lang="fr-CH"/>
            </a:br>
            <a:r>
              <a:rPr lang="fr-CH"/>
              <a:t>aimants permanents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E7AA070-FA97-4FB4-8E34-5268FC00FB9E}"/>
              </a:ext>
            </a:extLst>
          </p:cNvPr>
          <p:cNvSpPr txBox="1"/>
          <p:nvPr/>
        </p:nvSpPr>
        <p:spPr>
          <a:xfrm>
            <a:off x="628649" y="672769"/>
            <a:ext cx="26425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/>
              <a:t>Convertisseur DC/DC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5577C09-96C6-4A54-8315-3DB78F66E97B}"/>
              </a:ext>
            </a:extLst>
          </p:cNvPr>
          <p:cNvCxnSpPr>
            <a:cxnSpLocks/>
          </p:cNvCxnSpPr>
          <p:nvPr/>
        </p:nvCxnSpPr>
        <p:spPr>
          <a:xfrm flipV="1">
            <a:off x="1289050" y="1065563"/>
            <a:ext cx="1235950" cy="142285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954FE3A5-20B3-4DB5-B488-BF94C5116943}"/>
              </a:ext>
            </a:extLst>
          </p:cNvPr>
          <p:cNvSpPr txBox="1"/>
          <p:nvPr/>
        </p:nvSpPr>
        <p:spPr>
          <a:xfrm>
            <a:off x="1338950" y="1137097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/>
              <a:t>DC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330A057A-8BF3-41DC-BC3C-0AF6B3F45DA9}"/>
              </a:ext>
            </a:extLst>
          </p:cNvPr>
          <p:cNvSpPr txBox="1"/>
          <p:nvPr/>
        </p:nvSpPr>
        <p:spPr>
          <a:xfrm>
            <a:off x="1962780" y="2064166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/>
              <a:t>DC</a:t>
            </a:r>
          </a:p>
        </p:txBody>
      </p:sp>
    </p:spTree>
    <p:extLst>
      <p:ext uri="{BB962C8B-B14F-4D97-AF65-F5344CB8AC3E}">
        <p14:creationId xmlns:p14="http://schemas.microsoft.com/office/powerpoint/2010/main" val="2632594633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Moteur à aimants permanents</a:t>
            </a:r>
          </a:p>
        </p:txBody>
      </p:sp>
      <p:pic>
        <p:nvPicPr>
          <p:cNvPr id="75" name="Picture 7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551" y="1853509"/>
            <a:ext cx="4352922" cy="3950550"/>
          </a:xfrm>
          <a:prstGeom prst="rect">
            <a:avLst/>
          </a:prstGeom>
          <a:noFill/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7070" y="3110177"/>
            <a:ext cx="1783235" cy="2213040"/>
          </a:xfrm>
          <a:prstGeom prst="rect">
            <a:avLst/>
          </a:prstGeom>
        </p:spPr>
      </p:pic>
      <p:graphicFrame>
        <p:nvGraphicFramePr>
          <p:cNvPr id="92" name="Object 91"/>
          <p:cNvGraphicFramePr>
            <a:graphicFrameLocks/>
          </p:cNvGraphicFramePr>
          <p:nvPr/>
        </p:nvGraphicFramePr>
        <p:xfrm>
          <a:off x="917070" y="1208246"/>
          <a:ext cx="2200275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8" name="Equation" r:id="rId5" imgW="2209680" imgH="380880" progId="Equation.DSMT4">
                  <p:embed/>
                </p:oleObj>
              </mc:Choice>
              <mc:Fallback>
                <p:oleObj name="Equation" r:id="rId5" imgW="2209680" imgH="380880" progId="Equation.DSMT4">
                  <p:embed/>
                  <p:pic>
                    <p:nvPicPr>
                      <p:cNvPr id="92" name="Object 91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7070" y="1208246"/>
                        <a:ext cx="2200275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3" name="Object 92"/>
          <p:cNvGraphicFramePr>
            <a:graphicFrameLocks/>
          </p:cNvGraphicFramePr>
          <p:nvPr/>
        </p:nvGraphicFramePr>
        <p:xfrm>
          <a:off x="917070" y="1920415"/>
          <a:ext cx="1341437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9" name="Equation" r:id="rId7" imgW="1346040" imgH="380880" progId="Equation.DSMT4">
                  <p:embed/>
                </p:oleObj>
              </mc:Choice>
              <mc:Fallback>
                <p:oleObj name="Equation" r:id="rId7" imgW="1346040" imgH="380880" progId="Equation.DSMT4">
                  <p:embed/>
                  <p:pic>
                    <p:nvPicPr>
                      <p:cNvPr id="93" name="Object 92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7070" y="1920415"/>
                        <a:ext cx="1341437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1A95F-AE2B-420D-9AE5-B4C7AE787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31267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Moteur à excitation séparée</a:t>
            </a:r>
          </a:p>
        </p:txBody>
      </p:sp>
      <p:pic>
        <p:nvPicPr>
          <p:cNvPr id="75" name="Picture 7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729" y="1849029"/>
            <a:ext cx="4352922" cy="3950550"/>
          </a:xfrm>
          <a:prstGeom prst="rect">
            <a:avLst/>
          </a:prstGeom>
          <a:noFill/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0430" y="3333706"/>
            <a:ext cx="1984421" cy="2322777"/>
          </a:xfrm>
          <a:prstGeom prst="rect">
            <a:avLst/>
          </a:prstGeom>
        </p:spPr>
      </p:pic>
      <p:graphicFrame>
        <p:nvGraphicFramePr>
          <p:cNvPr id="77" name="Object 76"/>
          <p:cNvGraphicFramePr>
            <a:graphicFrameLocks/>
          </p:cNvGraphicFramePr>
          <p:nvPr/>
        </p:nvGraphicFramePr>
        <p:xfrm>
          <a:off x="930430" y="1921510"/>
          <a:ext cx="2490787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3" name="Equation" r:id="rId5" imgW="2501640" imgH="380880" progId="Equation.DSMT4">
                  <p:embed/>
                </p:oleObj>
              </mc:Choice>
              <mc:Fallback>
                <p:oleObj name="Equation" r:id="rId5" imgW="2501640" imgH="380880" progId="Equation.DSMT4">
                  <p:embed/>
                  <p:pic>
                    <p:nvPicPr>
                      <p:cNvPr id="77" name="Object 76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0430" y="1921510"/>
                        <a:ext cx="2490787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" name="Object 77"/>
          <p:cNvGraphicFramePr>
            <a:graphicFrameLocks/>
          </p:cNvGraphicFramePr>
          <p:nvPr/>
        </p:nvGraphicFramePr>
        <p:xfrm>
          <a:off x="930430" y="2627608"/>
          <a:ext cx="163195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4" name="Equation" r:id="rId7" imgW="1638000" imgH="380880" progId="Equation.DSMT4">
                  <p:embed/>
                </p:oleObj>
              </mc:Choice>
              <mc:Fallback>
                <p:oleObj name="Equation" r:id="rId7" imgW="1638000" imgH="380880" progId="Equation.DSMT4">
                  <p:embed/>
                  <p:pic>
                    <p:nvPicPr>
                      <p:cNvPr id="78" name="Object 77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0430" y="2627608"/>
                        <a:ext cx="163195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9" name="Object 78"/>
          <p:cNvGraphicFramePr>
            <a:graphicFrameLocks/>
          </p:cNvGraphicFramePr>
          <p:nvPr/>
        </p:nvGraphicFramePr>
        <p:xfrm>
          <a:off x="930430" y="1215368"/>
          <a:ext cx="131445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5" name="Equation" r:id="rId9" imgW="1320480" imgH="380880" progId="Equation.DSMT4">
                  <p:embed/>
                </p:oleObj>
              </mc:Choice>
              <mc:Fallback>
                <p:oleObj name="Equation" r:id="rId9" imgW="1320480" imgH="380880" progId="Equation.DSMT4">
                  <p:embed/>
                  <p:pic>
                    <p:nvPicPr>
                      <p:cNvPr id="79" name="Object 78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0430" y="1215368"/>
                        <a:ext cx="131445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11C0445-CDB1-4924-AA7E-CD579545B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2021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Moteur à excitation shunt (parallèle)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951" y="4344691"/>
            <a:ext cx="1920407" cy="2359356"/>
          </a:xfrm>
          <a:prstGeom prst="rect">
            <a:avLst/>
          </a:prstGeom>
        </p:spPr>
      </p:pic>
      <p:graphicFrame>
        <p:nvGraphicFramePr>
          <p:cNvPr id="79" name="Object 78"/>
          <p:cNvGraphicFramePr>
            <a:graphicFrameLocks/>
          </p:cNvGraphicFramePr>
          <p:nvPr/>
        </p:nvGraphicFramePr>
        <p:xfrm>
          <a:off x="915562" y="1839585"/>
          <a:ext cx="2490787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9" name="Equation" r:id="rId4" imgW="2501640" imgH="380880" progId="Equation.DSMT4">
                  <p:embed/>
                </p:oleObj>
              </mc:Choice>
              <mc:Fallback>
                <p:oleObj name="Equation" r:id="rId4" imgW="2501640" imgH="380880" progId="Equation.DSMT4">
                  <p:embed/>
                  <p:pic>
                    <p:nvPicPr>
                      <p:cNvPr id="79" name="Object 78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5562" y="1839585"/>
                        <a:ext cx="2490787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0" name="Object 79"/>
          <p:cNvGraphicFramePr>
            <a:graphicFrameLocks/>
          </p:cNvGraphicFramePr>
          <p:nvPr/>
        </p:nvGraphicFramePr>
        <p:xfrm>
          <a:off x="944951" y="2471236"/>
          <a:ext cx="172085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0" name="Equation" r:id="rId6" imgW="1726920" imgH="380880" progId="Equation.DSMT4">
                  <p:embed/>
                </p:oleObj>
              </mc:Choice>
              <mc:Fallback>
                <p:oleObj name="Equation" r:id="rId6" imgW="1726920" imgH="380880" progId="Equation.DSMT4">
                  <p:embed/>
                  <p:pic>
                    <p:nvPicPr>
                      <p:cNvPr id="80" name="Object 79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4951" y="2471236"/>
                        <a:ext cx="172085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" name="Object 80"/>
          <p:cNvGraphicFramePr>
            <a:graphicFrameLocks/>
          </p:cNvGraphicFramePr>
          <p:nvPr/>
        </p:nvGraphicFramePr>
        <p:xfrm>
          <a:off x="915562" y="1207934"/>
          <a:ext cx="131445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1" name="Equation" r:id="rId8" imgW="1320480" imgH="380880" progId="Equation.DSMT4">
                  <p:embed/>
                </p:oleObj>
              </mc:Choice>
              <mc:Fallback>
                <p:oleObj name="Equation" r:id="rId8" imgW="1320480" imgH="380880" progId="Equation.DSMT4">
                  <p:embed/>
                  <p:pic>
                    <p:nvPicPr>
                      <p:cNvPr id="81" name="Object 80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5562" y="1207934"/>
                        <a:ext cx="131445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" name="Object 81"/>
          <p:cNvGraphicFramePr>
            <a:graphicFrameLocks/>
          </p:cNvGraphicFramePr>
          <p:nvPr/>
        </p:nvGraphicFramePr>
        <p:xfrm>
          <a:off x="928339" y="3102887"/>
          <a:ext cx="1744663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2" name="Equation" r:id="rId10" imgW="1752480" imgH="380880" progId="Equation.DSMT4">
                  <p:embed/>
                </p:oleObj>
              </mc:Choice>
              <mc:Fallback>
                <p:oleObj name="Equation" r:id="rId10" imgW="1752480" imgH="380880" progId="Equation.DSMT4">
                  <p:embed/>
                  <p:pic>
                    <p:nvPicPr>
                      <p:cNvPr id="82" name="Object 81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8339" y="3102887"/>
                        <a:ext cx="1744663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" name="Object 82"/>
          <p:cNvGraphicFramePr>
            <a:graphicFrameLocks/>
          </p:cNvGraphicFramePr>
          <p:nvPr/>
        </p:nvGraphicFramePr>
        <p:xfrm>
          <a:off x="928146" y="3734537"/>
          <a:ext cx="132715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3" name="Equation" r:id="rId12" imgW="1333440" imgH="380880" progId="Equation.DSMT4">
                  <p:embed/>
                </p:oleObj>
              </mc:Choice>
              <mc:Fallback>
                <p:oleObj name="Equation" r:id="rId12" imgW="1333440" imgH="380880" progId="Equation.DSMT4">
                  <p:embed/>
                  <p:pic>
                    <p:nvPicPr>
                      <p:cNvPr id="83" name="Object 8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8146" y="3734537"/>
                        <a:ext cx="132715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924828" y="1823275"/>
            <a:ext cx="4325487" cy="3822524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D200F94-6DE0-4C60-88F5-89B00D3D7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862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Moteur à excitation série</a:t>
            </a:r>
          </a:p>
        </p:txBody>
      </p:sp>
      <p:pic>
        <p:nvPicPr>
          <p:cNvPr id="75" name="Picture 7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164" y="1851192"/>
            <a:ext cx="4325487" cy="3950550"/>
          </a:xfrm>
          <a:prstGeom prst="rect">
            <a:avLst/>
          </a:prstGeom>
          <a:noFill/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5165" y="4069884"/>
            <a:ext cx="1819814" cy="2395935"/>
          </a:xfrm>
          <a:prstGeom prst="rect">
            <a:avLst/>
          </a:prstGeom>
        </p:spPr>
      </p:pic>
      <p:graphicFrame>
        <p:nvGraphicFramePr>
          <p:cNvPr id="79" name="Object 78"/>
          <p:cNvGraphicFramePr>
            <a:graphicFrameLocks/>
          </p:cNvGraphicFramePr>
          <p:nvPr/>
        </p:nvGraphicFramePr>
        <p:xfrm>
          <a:off x="925165" y="1889862"/>
          <a:ext cx="142875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2" name="Equation" r:id="rId5" imgW="1434960" imgH="419040" progId="Equation.DSMT4">
                  <p:embed/>
                </p:oleObj>
              </mc:Choice>
              <mc:Fallback>
                <p:oleObj name="Equation" r:id="rId5" imgW="1434960" imgH="419040" progId="Equation.DSMT4">
                  <p:embed/>
                  <p:pic>
                    <p:nvPicPr>
                      <p:cNvPr id="79" name="Object 78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5165" y="1889862"/>
                        <a:ext cx="142875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0" name="Object 79"/>
          <p:cNvGraphicFramePr>
            <a:graphicFrameLocks/>
          </p:cNvGraphicFramePr>
          <p:nvPr/>
        </p:nvGraphicFramePr>
        <p:xfrm>
          <a:off x="925165" y="2641936"/>
          <a:ext cx="173355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3" name="Equation" r:id="rId7" imgW="1739880" imgH="380880" progId="Equation.DSMT4">
                  <p:embed/>
                </p:oleObj>
              </mc:Choice>
              <mc:Fallback>
                <p:oleObj name="Equation" r:id="rId7" imgW="1739880" imgH="380880" progId="Equation.DSMT4">
                  <p:embed/>
                  <p:pic>
                    <p:nvPicPr>
                      <p:cNvPr id="80" name="Object 79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5165" y="2641936"/>
                        <a:ext cx="173355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" name="Object 80"/>
          <p:cNvGraphicFramePr>
            <a:graphicFrameLocks/>
          </p:cNvGraphicFramePr>
          <p:nvPr/>
        </p:nvGraphicFramePr>
        <p:xfrm>
          <a:off x="925165" y="1182122"/>
          <a:ext cx="3614738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4" name="Equation" r:id="rId9" imgW="3632040" imgH="431640" progId="Equation.DSMT4">
                  <p:embed/>
                </p:oleObj>
              </mc:Choice>
              <mc:Fallback>
                <p:oleObj name="Equation" r:id="rId9" imgW="3632040" imgH="431640" progId="Equation.DSMT4">
                  <p:embed/>
                  <p:pic>
                    <p:nvPicPr>
                      <p:cNvPr id="81" name="Object 8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5165" y="1182122"/>
                        <a:ext cx="3614738" cy="431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" name="Object 81"/>
          <p:cNvGraphicFramePr>
            <a:graphicFrameLocks/>
          </p:cNvGraphicFramePr>
          <p:nvPr/>
        </p:nvGraphicFramePr>
        <p:xfrm>
          <a:off x="925165" y="3355910"/>
          <a:ext cx="136525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5" name="Equation" r:id="rId11" imgW="1371600" imgH="380880" progId="Equation.DSMT4">
                  <p:embed/>
                </p:oleObj>
              </mc:Choice>
              <mc:Fallback>
                <p:oleObj name="Equation" r:id="rId11" imgW="1371600" imgH="380880" progId="Equation.DSMT4">
                  <p:embed/>
                  <p:pic>
                    <p:nvPicPr>
                      <p:cNvPr id="82" name="Object 81"/>
                      <p:cNvPicPr>
                        <a:picLocks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5165" y="3355910"/>
                        <a:ext cx="136525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697B39-FDF4-458E-99C5-85037CCEC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14302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Moteur à excitation compound</a:t>
            </a:r>
          </a:p>
        </p:txBody>
      </p:sp>
      <p:pic>
        <p:nvPicPr>
          <p:cNvPr id="76" name="Picture 7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817" y="3969822"/>
            <a:ext cx="2883535" cy="2627630"/>
          </a:xfrm>
          <a:prstGeom prst="rect">
            <a:avLst/>
          </a:prstGeom>
          <a:noFill/>
        </p:spPr>
      </p:pic>
      <p:pic>
        <p:nvPicPr>
          <p:cNvPr id="77" name="Picture 7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273" y="3969822"/>
            <a:ext cx="2877820" cy="2633980"/>
          </a:xfrm>
          <a:prstGeom prst="rect">
            <a:avLst/>
          </a:prstGeom>
          <a:noFill/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346" y="4180432"/>
            <a:ext cx="1865538" cy="2423370"/>
          </a:xfrm>
          <a:prstGeom prst="rect">
            <a:avLst/>
          </a:prstGeom>
        </p:spPr>
      </p:pic>
      <p:graphicFrame>
        <p:nvGraphicFramePr>
          <p:cNvPr id="81" name="Object 80"/>
          <p:cNvGraphicFramePr>
            <a:graphicFrameLocks/>
          </p:cNvGraphicFramePr>
          <p:nvPr/>
        </p:nvGraphicFramePr>
        <p:xfrm>
          <a:off x="897480" y="1898821"/>
          <a:ext cx="5778501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6" name="Equation" r:id="rId6" imgW="5803560" imgH="431640" progId="Equation.DSMT4">
                  <p:embed/>
                </p:oleObj>
              </mc:Choice>
              <mc:Fallback>
                <p:oleObj name="Equation" r:id="rId6" imgW="5803560" imgH="431640" progId="Equation.DSMT4">
                  <p:embed/>
                  <p:pic>
                    <p:nvPicPr>
                      <p:cNvPr id="81" name="Object 80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7480" y="1898821"/>
                        <a:ext cx="5778501" cy="431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" name="Object 81"/>
          <p:cNvGraphicFramePr>
            <a:graphicFrameLocks/>
          </p:cNvGraphicFramePr>
          <p:nvPr/>
        </p:nvGraphicFramePr>
        <p:xfrm>
          <a:off x="897480" y="2641555"/>
          <a:ext cx="2568575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7" name="Equation" r:id="rId8" imgW="2577960" imgH="419040" progId="Equation.DSMT4">
                  <p:embed/>
                </p:oleObj>
              </mc:Choice>
              <mc:Fallback>
                <p:oleObj name="Equation" r:id="rId8" imgW="2577960" imgH="419040" progId="Equation.DSMT4">
                  <p:embed/>
                  <p:pic>
                    <p:nvPicPr>
                      <p:cNvPr id="82" name="Object 81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7480" y="2641555"/>
                        <a:ext cx="2568575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" name="Object 82"/>
          <p:cNvGraphicFramePr>
            <a:graphicFrameLocks/>
          </p:cNvGraphicFramePr>
          <p:nvPr/>
        </p:nvGraphicFramePr>
        <p:xfrm>
          <a:off x="897480" y="1206887"/>
          <a:ext cx="2047875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8" name="Equation" r:id="rId10" imgW="2057400" imgH="380880" progId="Equation.DSMT4">
                  <p:embed/>
                </p:oleObj>
              </mc:Choice>
              <mc:Fallback>
                <p:oleObj name="Equation" r:id="rId10" imgW="2057400" imgH="380880" progId="Equation.DSMT4">
                  <p:embed/>
                  <p:pic>
                    <p:nvPicPr>
                      <p:cNvPr id="83" name="Object 82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7480" y="1206887"/>
                        <a:ext cx="2047875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4" name="Object 83"/>
          <p:cNvGraphicFramePr>
            <a:graphicFrameLocks/>
          </p:cNvGraphicFramePr>
          <p:nvPr/>
        </p:nvGraphicFramePr>
        <p:xfrm>
          <a:off x="897480" y="3371589"/>
          <a:ext cx="132715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9" name="Equation" r:id="rId12" imgW="1333440" imgH="380880" progId="Equation.DSMT4">
                  <p:embed/>
                </p:oleObj>
              </mc:Choice>
              <mc:Fallback>
                <p:oleObj name="Equation" r:id="rId12" imgW="1333440" imgH="380880" progId="Equation.DSMT4">
                  <p:embed/>
                  <p:pic>
                    <p:nvPicPr>
                      <p:cNvPr id="84" name="Object 83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7480" y="3371589"/>
                        <a:ext cx="132715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D32C95-69F3-42DD-B8AB-B4F9B4290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9007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8375650" cy="4752976"/>
          </a:xfrm>
        </p:spPr>
        <p:txBody>
          <a:bodyPr>
            <a:normAutofit fontScale="92500" lnSpcReduction="10000"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Equations de tension, tension induite de mouvement et schéma équivalent</a:t>
            </a:r>
          </a:p>
          <a:p>
            <a:r>
              <a:rPr lang="fr-CH"/>
              <a:t>Bilan de puissance, couple électromagnétique et modes de fonctionnement</a:t>
            </a:r>
          </a:p>
          <a:p>
            <a:r>
              <a:rPr lang="fr-CH"/>
              <a:t>Moteurs à courant continu</a:t>
            </a:r>
          </a:p>
          <a:p>
            <a:r>
              <a:rPr lang="fr-CH">
                <a:solidFill>
                  <a:srgbClr val="FF0000"/>
                </a:solidFill>
              </a:rPr>
              <a:t>Démarrage des moteurs à courant continu</a:t>
            </a:r>
          </a:p>
          <a:p>
            <a:r>
              <a:rPr lang="fr-CH"/>
              <a:t>Machine à courant continu fonctionnant en génératrice</a:t>
            </a:r>
          </a:p>
          <a:p>
            <a:r>
              <a:rPr lang="fr-CH"/>
              <a:t>Moteur universel</a:t>
            </a:r>
          </a:p>
          <a:p>
            <a:r>
              <a:rPr lang="fr-CH"/>
              <a:t>Machines à courant continu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2A1406-3EF4-4890-959B-C56BAE077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6734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" name="Object 51"/>
          <p:cNvGraphicFramePr>
            <a:graphicFrameLocks/>
          </p:cNvGraphicFramePr>
          <p:nvPr/>
        </p:nvGraphicFramePr>
        <p:xfrm>
          <a:off x="422387" y="1063625"/>
          <a:ext cx="1498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2" name="Equation" r:id="rId4" imgW="1498320" imgH="380880" progId="Equation.DSMT4">
                  <p:embed/>
                </p:oleObj>
              </mc:Choice>
              <mc:Fallback>
                <p:oleObj name="Equation" r:id="rId4" imgW="1498320" imgH="380880" progId="Equation.DSMT4">
                  <p:embed/>
                  <p:pic>
                    <p:nvPicPr>
                      <p:cNvPr id="52" name="Object 51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7" y="1063625"/>
                        <a:ext cx="1498600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Line 6"/>
          <p:cNvSpPr>
            <a:spLocks noChangeShapeType="1"/>
          </p:cNvSpPr>
          <p:nvPr/>
        </p:nvSpPr>
        <p:spPr bwMode="auto">
          <a:xfrm>
            <a:off x="3753016" y="5815761"/>
            <a:ext cx="510043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2" name="Line 7"/>
          <p:cNvSpPr>
            <a:spLocks noChangeShapeType="1"/>
          </p:cNvSpPr>
          <p:nvPr/>
        </p:nvSpPr>
        <p:spPr bwMode="auto">
          <a:xfrm flipV="1">
            <a:off x="3844670" y="1811384"/>
            <a:ext cx="0" cy="410239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6" name="Line 11"/>
          <p:cNvSpPr>
            <a:spLocks noChangeShapeType="1"/>
          </p:cNvSpPr>
          <p:nvPr/>
        </p:nvSpPr>
        <p:spPr bwMode="auto">
          <a:xfrm rot="5400000" flipH="1">
            <a:off x="3962770" y="4303527"/>
            <a:ext cx="1388508" cy="162470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7" name="Line 16"/>
          <p:cNvSpPr>
            <a:spLocks noChangeShapeType="1"/>
          </p:cNvSpPr>
          <p:nvPr/>
        </p:nvSpPr>
        <p:spPr bwMode="auto">
          <a:xfrm rot="5400000" flipH="1">
            <a:off x="4031017" y="3829097"/>
            <a:ext cx="1802016" cy="21600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8" name="Line 17"/>
          <p:cNvSpPr>
            <a:spLocks noChangeShapeType="1"/>
          </p:cNvSpPr>
          <p:nvPr/>
        </p:nvSpPr>
        <p:spPr bwMode="auto">
          <a:xfrm rot="5400000" flipH="1">
            <a:off x="4094826" y="3270716"/>
            <a:ext cx="2289162" cy="278967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9" name="Line 18"/>
          <p:cNvSpPr>
            <a:spLocks noChangeShapeType="1"/>
          </p:cNvSpPr>
          <p:nvPr/>
        </p:nvSpPr>
        <p:spPr bwMode="auto">
          <a:xfrm rot="5400000" flipH="1">
            <a:off x="4165613" y="2764810"/>
            <a:ext cx="2725941" cy="336470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0" name="Line 19"/>
          <p:cNvSpPr>
            <a:spLocks noChangeShapeType="1"/>
          </p:cNvSpPr>
          <p:nvPr/>
        </p:nvSpPr>
        <p:spPr bwMode="auto">
          <a:xfrm rot="5400000" flipH="1">
            <a:off x="4242821" y="2281229"/>
            <a:ext cx="3141866" cy="3915947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45" name="Object 44"/>
          <p:cNvGraphicFramePr>
            <a:graphicFrameLocks/>
          </p:cNvGraphicFramePr>
          <p:nvPr/>
        </p:nvGraphicFramePr>
        <p:xfrm>
          <a:off x="3525838" y="1370013"/>
          <a:ext cx="863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3" name="Equation" r:id="rId6" imgW="863280" imgH="380880" progId="Equation.DSMT4">
                  <p:embed/>
                </p:oleObj>
              </mc:Choice>
              <mc:Fallback>
                <p:oleObj name="Equation" r:id="rId6" imgW="863280" imgH="380880" progId="Equation.DSMT4">
                  <p:embed/>
                  <p:pic>
                    <p:nvPicPr>
                      <p:cNvPr id="45" name="Object 44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5838" y="1370013"/>
                        <a:ext cx="8636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Object 45"/>
          <p:cNvGraphicFramePr>
            <a:graphicFrameLocks/>
          </p:cNvGraphicFramePr>
          <p:nvPr/>
        </p:nvGraphicFramePr>
        <p:xfrm>
          <a:off x="8515349" y="5913776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4" name="Equation" r:id="rId8" imgW="266400" imgH="266400" progId="Equation.DSMT4">
                  <p:embed/>
                </p:oleObj>
              </mc:Choice>
              <mc:Fallback>
                <p:oleObj name="Equation" r:id="rId8" imgW="266400" imgH="266400" progId="Equation.DSMT4">
                  <p:embed/>
                  <p:pic>
                    <p:nvPicPr>
                      <p:cNvPr id="46" name="Object 45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15349" y="5913776"/>
                        <a:ext cx="266700" cy="2667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" name="Object 82"/>
          <p:cNvGraphicFramePr>
            <a:graphicFrameLocks/>
          </p:cNvGraphicFramePr>
          <p:nvPr/>
        </p:nvGraphicFramePr>
        <p:xfrm>
          <a:off x="422387" y="1737148"/>
          <a:ext cx="1281113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5" name="Equation" r:id="rId10" imgW="1282680" imgH="380880" progId="Equation.DSMT4">
                  <p:embed/>
                </p:oleObj>
              </mc:Choice>
              <mc:Fallback>
                <p:oleObj name="Equation" r:id="rId10" imgW="1282680" imgH="380880" progId="Equation.DSMT4">
                  <p:embed/>
                  <p:pic>
                    <p:nvPicPr>
                      <p:cNvPr id="83" name="Object 82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7" y="1737148"/>
                        <a:ext cx="1281113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" name="Object 121"/>
          <p:cNvGraphicFramePr>
            <a:graphicFrameLocks/>
          </p:cNvGraphicFramePr>
          <p:nvPr/>
        </p:nvGraphicFramePr>
        <p:xfrm>
          <a:off x="422387" y="2410671"/>
          <a:ext cx="1231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6" name="Equation" r:id="rId12" imgW="1231560" imgH="380880" progId="Equation.DSMT4">
                  <p:embed/>
                </p:oleObj>
              </mc:Choice>
              <mc:Fallback>
                <p:oleObj name="Equation" r:id="rId12" imgW="1231560" imgH="380880" progId="Equation.DSMT4">
                  <p:embed/>
                  <p:pic>
                    <p:nvPicPr>
                      <p:cNvPr id="122" name="Object 121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7" y="2410671"/>
                        <a:ext cx="1231900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5"/>
          <p:cNvGraphicFramePr>
            <a:graphicFrameLocks noChangeAspect="1"/>
          </p:cNvGraphicFramePr>
          <p:nvPr/>
        </p:nvGraphicFramePr>
        <p:xfrm>
          <a:off x="426403" y="3804650"/>
          <a:ext cx="1803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7" name="Equation" r:id="rId14" imgW="1803240" imgH="380880" progId="Equation.DSMT4">
                  <p:embed/>
                </p:oleObj>
              </mc:Choice>
              <mc:Fallback>
                <p:oleObj name="Equation" r:id="rId14" imgW="1803240" imgH="380880" progId="Equation.DSMT4">
                  <p:embed/>
                  <p:pic>
                    <p:nvPicPr>
                      <p:cNvPr id="4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403" y="3804650"/>
                        <a:ext cx="1803400" cy="381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12"/>
          <p:cNvGraphicFramePr>
            <a:graphicFrameLocks noChangeAspect="1"/>
          </p:cNvGraphicFramePr>
          <p:nvPr/>
        </p:nvGraphicFramePr>
        <p:xfrm>
          <a:off x="426403" y="5617210"/>
          <a:ext cx="22352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8" name="Equation" r:id="rId16" imgW="2234880" imgH="723600" progId="Equation.DSMT4">
                  <p:embed/>
                </p:oleObj>
              </mc:Choice>
              <mc:Fallback>
                <p:oleObj name="Equation" r:id="rId16" imgW="2234880" imgH="723600" progId="Equation.DSMT4">
                  <p:embed/>
                  <p:pic>
                    <p:nvPicPr>
                      <p:cNvPr id="48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403" y="5617210"/>
                        <a:ext cx="2235200" cy="723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14"/>
          <p:cNvGraphicFramePr>
            <a:graphicFrameLocks noChangeAspect="1"/>
          </p:cNvGraphicFramePr>
          <p:nvPr/>
        </p:nvGraphicFramePr>
        <p:xfrm>
          <a:off x="2059003" y="4539479"/>
          <a:ext cx="8255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9" name="Equation" r:id="rId18" imgW="825480" imgH="799920" progId="Equation.DSMT4">
                  <p:embed/>
                </p:oleObj>
              </mc:Choice>
              <mc:Fallback>
                <p:oleObj name="Equation" r:id="rId18" imgW="825480" imgH="799920" progId="Equation.DSMT4">
                  <p:embed/>
                  <p:pic>
                    <p:nvPicPr>
                      <p:cNvPr id="49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9003" y="4539479"/>
                        <a:ext cx="825500" cy="800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Object 5"/>
          <p:cNvGraphicFramePr>
            <a:graphicFrameLocks noChangeAspect="1"/>
          </p:cNvGraphicFramePr>
          <p:nvPr/>
        </p:nvGraphicFramePr>
        <p:xfrm>
          <a:off x="426403" y="4539479"/>
          <a:ext cx="15621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0" name="Equation" r:id="rId20" imgW="1562040" imgH="723600" progId="Equation.DSMT4">
                  <p:embed/>
                </p:oleObj>
              </mc:Choice>
              <mc:Fallback>
                <p:oleObj name="Equation" r:id="rId20" imgW="1562040" imgH="723600" progId="Equation.DSMT4">
                  <p:embed/>
                  <p:pic>
                    <p:nvPicPr>
                      <p:cNvPr id="5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403" y="4539479"/>
                        <a:ext cx="1562100" cy="723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" name="Straight Arrow Connector 3"/>
          <p:cNvCxnSpPr/>
          <p:nvPr/>
        </p:nvCxnSpPr>
        <p:spPr>
          <a:xfrm>
            <a:off x="5750533" y="5978546"/>
            <a:ext cx="1356360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5123603" y="672209"/>
            <a:ext cx="3493557" cy="1702214"/>
            <a:chOff x="5123603" y="672209"/>
            <a:chExt cx="3493557" cy="1702214"/>
          </a:xfrm>
        </p:grpSpPr>
        <p:graphicFrame>
          <p:nvGraphicFramePr>
            <p:cNvPr id="63" name="Object 62"/>
            <p:cNvGraphicFramePr>
              <a:graphicFrameLocks/>
            </p:cNvGraphicFramePr>
            <p:nvPr/>
          </p:nvGraphicFramePr>
          <p:xfrm>
            <a:off x="6500896" y="672209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531" name="Equation" r:id="rId22" imgW="266400" imgH="266400" progId="Equation.DSMT4">
                    <p:embed/>
                  </p:oleObj>
                </mc:Choice>
                <mc:Fallback>
                  <p:oleObj name="Equation" r:id="rId22" imgW="266400" imgH="266400" progId="Equation.DSMT4">
                    <p:embed/>
                    <p:pic>
                      <p:nvPicPr>
                        <p:cNvPr id="63" name="Object 6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00896" y="672209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4" name="Object 63"/>
            <p:cNvGraphicFramePr>
              <a:graphicFrameLocks/>
            </p:cNvGraphicFramePr>
            <p:nvPr/>
          </p:nvGraphicFramePr>
          <p:xfrm>
            <a:off x="8286960" y="1537410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532" name="Equation" r:id="rId24" imgW="330120" imgH="380880" progId="Equation.DSMT4">
                    <p:embed/>
                  </p:oleObj>
                </mc:Choice>
                <mc:Fallback>
                  <p:oleObj name="Equation" r:id="rId24" imgW="330120" imgH="380880" progId="Equation.DSMT4">
                    <p:embed/>
                    <p:pic>
                      <p:nvPicPr>
                        <p:cNvPr id="64" name="Object 6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286960" y="1537410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7" name="Object 66"/>
            <p:cNvGraphicFramePr>
              <a:graphicFrameLocks/>
            </p:cNvGraphicFramePr>
            <p:nvPr/>
          </p:nvGraphicFramePr>
          <p:xfrm>
            <a:off x="5783263" y="723900"/>
            <a:ext cx="139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533" name="Equation" r:id="rId26" imgW="139680" imgH="266400" progId="Equation.DSMT4">
                    <p:embed/>
                  </p:oleObj>
                </mc:Choice>
                <mc:Fallback>
                  <p:oleObj name="Equation" r:id="rId26" imgW="139680" imgH="266400" progId="Equation.DSMT4">
                    <p:embed/>
                    <p:pic>
                      <p:nvPicPr>
                        <p:cNvPr id="67" name="Object 6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83263" y="723900"/>
                          <a:ext cx="139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9" name="Object 68"/>
            <p:cNvGraphicFramePr>
              <a:graphicFrameLocks/>
            </p:cNvGraphicFramePr>
            <p:nvPr/>
          </p:nvGraphicFramePr>
          <p:xfrm>
            <a:off x="5123603" y="1549286"/>
            <a:ext cx="266700" cy="279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534" name="Equation" r:id="rId28" imgW="266400" imgH="279360" progId="Equation.DSMT4">
                    <p:embed/>
                  </p:oleObj>
                </mc:Choice>
                <mc:Fallback>
                  <p:oleObj name="Equation" r:id="rId28" imgW="266400" imgH="279360" progId="Equation.DSMT4">
                    <p:embed/>
                    <p:pic>
                      <p:nvPicPr>
                        <p:cNvPr id="69" name="Object 6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23603" y="1549286"/>
                          <a:ext cx="266700" cy="2794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9" name="Line 19"/>
            <p:cNvSpPr>
              <a:spLocks noChangeShapeType="1"/>
            </p:cNvSpPr>
            <p:nvPr/>
          </p:nvSpPr>
          <p:spPr bwMode="auto">
            <a:xfrm>
              <a:off x="7771551" y="1081398"/>
              <a:ext cx="0" cy="129302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0" name="Line 11"/>
            <p:cNvSpPr>
              <a:spLocks noChangeShapeType="1"/>
            </p:cNvSpPr>
            <p:nvPr/>
          </p:nvSpPr>
          <p:spPr bwMode="auto">
            <a:xfrm>
              <a:off x="5436736" y="1092194"/>
              <a:ext cx="233659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1" name="Rectangle 12"/>
            <p:cNvSpPr>
              <a:spLocks noChangeArrowheads="1"/>
            </p:cNvSpPr>
            <p:nvPr/>
          </p:nvSpPr>
          <p:spPr bwMode="auto">
            <a:xfrm>
              <a:off x="6321600" y="974912"/>
              <a:ext cx="635880" cy="23848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" name="Line 16"/>
            <p:cNvSpPr>
              <a:spLocks noChangeShapeType="1"/>
            </p:cNvSpPr>
            <p:nvPr/>
          </p:nvSpPr>
          <p:spPr bwMode="auto">
            <a:xfrm>
              <a:off x="5435420" y="2369317"/>
              <a:ext cx="233613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5" name="Oval 64"/>
            <p:cNvSpPr/>
            <p:nvPr/>
          </p:nvSpPr>
          <p:spPr>
            <a:xfrm>
              <a:off x="7446610" y="1409294"/>
              <a:ext cx="649880" cy="64988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66" name="Straight Arrow Connector 65"/>
            <p:cNvCxnSpPr/>
            <p:nvPr/>
          </p:nvCxnSpPr>
          <p:spPr>
            <a:xfrm rot="16200000">
              <a:off x="5823454" y="961092"/>
              <a:ext cx="0" cy="262205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Arrow Connector 67"/>
            <p:cNvCxnSpPr/>
            <p:nvPr/>
          </p:nvCxnSpPr>
          <p:spPr>
            <a:xfrm>
              <a:off x="5439177" y="1179773"/>
              <a:ext cx="0" cy="1078217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Arrow Connector 69"/>
            <p:cNvCxnSpPr/>
            <p:nvPr/>
          </p:nvCxnSpPr>
          <p:spPr>
            <a:xfrm>
              <a:off x="8220677" y="1422734"/>
              <a:ext cx="0" cy="64988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73" name="Object 72"/>
          <p:cNvGraphicFramePr>
            <a:graphicFrameLocks/>
          </p:cNvGraphicFramePr>
          <p:nvPr/>
        </p:nvGraphicFramePr>
        <p:xfrm>
          <a:off x="6294766" y="6038634"/>
          <a:ext cx="2667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5" name="Equation" r:id="rId30" imgW="266400" imgH="279360" progId="Equation.DSMT4">
                  <p:embed/>
                </p:oleObj>
              </mc:Choice>
              <mc:Fallback>
                <p:oleObj name="Equation" r:id="rId30" imgW="266400" imgH="279360" progId="Equation.DSMT4">
                  <p:embed/>
                  <p:pic>
                    <p:nvPicPr>
                      <p:cNvPr id="73" name="Object 72"/>
                      <p:cNvPicPr>
                        <a:picLocks noChangeArrowheads="1"/>
                      </p:cNvPicPr>
                      <p:nvPr/>
                    </p:nvPicPr>
                    <p:blipFill>
                      <a:blip r:embed="rId2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94766" y="6038634"/>
                        <a:ext cx="266700" cy="279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" name="Straight Arrow Connector 7"/>
          <p:cNvCxnSpPr/>
          <p:nvPr/>
        </p:nvCxnSpPr>
        <p:spPr>
          <a:xfrm>
            <a:off x="5660812" y="1356896"/>
            <a:ext cx="0" cy="702278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>
            <a:off x="7287349" y="1356896"/>
            <a:ext cx="0" cy="702278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Line 20"/>
          <p:cNvSpPr>
            <a:spLocks noChangeShapeType="1"/>
          </p:cNvSpPr>
          <p:nvPr/>
        </p:nvSpPr>
        <p:spPr bwMode="auto">
          <a:xfrm rot="5400000" flipH="1">
            <a:off x="4308254" y="1748329"/>
            <a:ext cx="3602241" cy="452137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Oval 53"/>
          <p:cNvSpPr/>
          <p:nvPr/>
        </p:nvSpPr>
        <p:spPr>
          <a:xfrm>
            <a:off x="7720350" y="575613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0" name="Oval 49"/>
          <p:cNvSpPr/>
          <p:nvPr/>
        </p:nvSpPr>
        <p:spPr>
          <a:xfrm>
            <a:off x="3790568" y="2624132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1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Exemple moteur à excitation séparée</a:t>
            </a:r>
          </a:p>
        </p:txBody>
      </p:sp>
      <p:graphicFrame>
        <p:nvGraphicFramePr>
          <p:cNvPr id="58" name="Object 57"/>
          <p:cNvGraphicFramePr>
            <a:graphicFrameLocks/>
          </p:cNvGraphicFramePr>
          <p:nvPr/>
        </p:nvGraphicFramePr>
        <p:xfrm>
          <a:off x="422387" y="3084194"/>
          <a:ext cx="1404937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6" name="Equation" r:id="rId31" imgW="1409400" imgH="380880" progId="Equation.DSMT4">
                  <p:embed/>
                </p:oleObj>
              </mc:Choice>
              <mc:Fallback>
                <p:oleObj name="Equation" r:id="rId31" imgW="1409400" imgH="380880" progId="Equation.DSMT4">
                  <p:embed/>
                  <p:pic>
                    <p:nvPicPr>
                      <p:cNvPr id="58" name="Object 57"/>
                      <p:cNvPicPr>
                        <a:picLocks noChangeArrowheads="1"/>
                      </p:cNvPicPr>
                      <p:nvPr/>
                    </p:nvPicPr>
                    <p:blipFill>
                      <a:blip r:embed="rId3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7" y="3084194"/>
                        <a:ext cx="1404937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" name="Object 70"/>
          <p:cNvGraphicFramePr>
            <a:graphicFrameLocks/>
          </p:cNvGraphicFramePr>
          <p:nvPr/>
        </p:nvGraphicFramePr>
        <p:xfrm>
          <a:off x="2296687" y="3085723"/>
          <a:ext cx="1041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7" name="Equation" r:id="rId33" imgW="1041120" imgH="380880" progId="Equation.DSMT4">
                  <p:embed/>
                </p:oleObj>
              </mc:Choice>
              <mc:Fallback>
                <p:oleObj name="Equation" r:id="rId33" imgW="1041120" imgH="380880" progId="Equation.DSMT4">
                  <p:embed/>
                  <p:pic>
                    <p:nvPicPr>
                      <p:cNvPr id="71" name="Object 70"/>
                      <p:cNvPicPr>
                        <a:picLocks noChangeArrowheads="1"/>
                      </p:cNvPicPr>
                      <p:nvPr/>
                    </p:nvPicPr>
                    <p:blipFill>
                      <a:blip r:embed="rId3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96687" y="3085723"/>
                        <a:ext cx="1041400" cy="381000"/>
                      </a:xfrm>
                      <a:prstGeom prst="rect">
                        <a:avLst/>
                      </a:prstGeom>
                      <a:noFill/>
                      <a:ln w="1905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" name="Line 29"/>
          <p:cNvSpPr>
            <a:spLocks noChangeShapeType="1"/>
          </p:cNvSpPr>
          <p:nvPr/>
        </p:nvSpPr>
        <p:spPr bwMode="auto">
          <a:xfrm flipH="1" flipV="1">
            <a:off x="1904095" y="3276223"/>
            <a:ext cx="325708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1344A00-7A35-496E-925D-28B4BEA1E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21244954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10" fill="hold"/>
                                        <p:tgtEl>
                                          <p:spTgt spid="77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"/>
                            </p:stCondLst>
                            <p:childTnLst>
                              <p:par>
                                <p:cTn id="15" presetID="5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7.40741E-7 L 0.42934 0.45672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63" y="2294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3000" fill="hold"/>
                                        <p:tgtEl>
                                          <p:spTgt spid="77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10"/>
                            </p:stCondLst>
                            <p:childTnLst>
                              <p:par>
                                <p:cTn id="2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0" grpId="0" animBg="1"/>
      <p:bldP spid="50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34" b="2851"/>
          <a:stretch/>
        </p:blipFill>
        <p:spPr>
          <a:xfrm>
            <a:off x="343429" y="917979"/>
            <a:ext cx="8457143" cy="5779294"/>
          </a:xfrm>
          <a:prstGeom prst="rect">
            <a:avLst/>
          </a:prstGeom>
        </p:spPr>
      </p:pic>
      <p:sp>
        <p:nvSpPr>
          <p:cNvPr id="40" name="Line 8"/>
          <p:cNvSpPr>
            <a:spLocks noChangeShapeType="1"/>
          </p:cNvSpPr>
          <p:nvPr/>
        </p:nvSpPr>
        <p:spPr bwMode="auto">
          <a:xfrm flipH="1">
            <a:off x="2448448" y="2797279"/>
            <a:ext cx="186264" cy="25706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77" name="Object 96"/>
          <p:cNvGraphicFramePr>
            <a:graphicFrameLocks/>
          </p:cNvGraphicFramePr>
          <p:nvPr/>
        </p:nvGraphicFramePr>
        <p:xfrm>
          <a:off x="576263" y="5491009"/>
          <a:ext cx="1308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7" name="Equation" r:id="rId5" imgW="1307880" imgH="431640" progId="Equation.DSMT4">
                  <p:embed/>
                </p:oleObj>
              </mc:Choice>
              <mc:Fallback>
                <p:oleObj name="Equation" r:id="rId5" imgW="1307880" imgH="431640" progId="Equation.DSMT4">
                  <p:embed/>
                  <p:pic>
                    <p:nvPicPr>
                      <p:cNvPr id="77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263" y="5491009"/>
                        <a:ext cx="13081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" name="Object 96"/>
          <p:cNvGraphicFramePr>
            <a:graphicFrameLocks/>
          </p:cNvGraphicFramePr>
          <p:nvPr/>
        </p:nvGraphicFramePr>
        <p:xfrm>
          <a:off x="7015163" y="2149475"/>
          <a:ext cx="16129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8" name="Equation" r:id="rId7" imgW="1612800" imgH="431640" progId="Equation.DSMT4">
                  <p:embed/>
                </p:oleObj>
              </mc:Choice>
              <mc:Fallback>
                <p:oleObj name="Equation" r:id="rId7" imgW="1612800" imgH="431640" progId="Equation.DSMT4">
                  <p:embed/>
                  <p:pic>
                    <p:nvPicPr>
                      <p:cNvPr id="78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5163" y="2149475"/>
                        <a:ext cx="16129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9" name="Title 1"/>
          <p:cNvSpPr txBox="1">
            <a:spLocks/>
          </p:cNvSpPr>
          <p:nvPr/>
        </p:nvSpPr>
        <p:spPr>
          <a:xfrm>
            <a:off x="0" y="0"/>
            <a:ext cx="91440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2800"/>
              <a:t>Démarrage d'un moteur à courant continu 1.8 kW </a:t>
            </a:r>
            <a:r>
              <a:rPr lang="fr-CH" sz="2000"/>
              <a:t>Démarrage à demi tension 100V (750 tr/min à vide)</a:t>
            </a:r>
            <a:endParaRPr lang="fr-CH" sz="2800"/>
          </a:p>
        </p:txBody>
      </p:sp>
      <p:sp>
        <p:nvSpPr>
          <p:cNvPr id="15" name="Line 8"/>
          <p:cNvSpPr>
            <a:spLocks noChangeShapeType="1"/>
          </p:cNvSpPr>
          <p:nvPr/>
        </p:nvSpPr>
        <p:spPr bwMode="auto">
          <a:xfrm>
            <a:off x="857250" y="1621930"/>
            <a:ext cx="533399" cy="109147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179108" y="1252598"/>
            <a:ext cx="27998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/>
              <a:t>Montée exponentielle</a:t>
            </a:r>
            <a:endParaRPr lang="en-US"/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2316569" y="1903710"/>
            <a:ext cx="243366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/>
              <a:t>Décroissance avec l'augmentation de la vitesse</a:t>
            </a:r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5155312" y="3004330"/>
            <a:ext cx="3328154" cy="1634943"/>
            <a:chOff x="1347788" y="4500350"/>
            <a:chExt cx="4122737" cy="2025279"/>
          </a:xfrm>
        </p:grpSpPr>
        <p:sp>
          <p:nvSpPr>
            <p:cNvPr id="11" name="Line 19"/>
            <p:cNvSpPr>
              <a:spLocks noChangeShapeType="1"/>
            </p:cNvSpPr>
            <p:nvPr/>
          </p:nvSpPr>
          <p:spPr bwMode="auto">
            <a:xfrm>
              <a:off x="4489658" y="4967754"/>
              <a:ext cx="0" cy="15578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2" name="Line 11"/>
            <p:cNvSpPr>
              <a:spLocks noChangeShapeType="1"/>
            </p:cNvSpPr>
            <p:nvPr/>
          </p:nvSpPr>
          <p:spPr bwMode="auto">
            <a:xfrm>
              <a:off x="1676603" y="4980761"/>
              <a:ext cx="28152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2225879" y="4839456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3286964" y="4839456"/>
              <a:ext cx="766128" cy="287338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Line 16"/>
            <p:cNvSpPr>
              <a:spLocks noChangeShapeType="1"/>
            </p:cNvSpPr>
            <p:nvPr/>
          </p:nvSpPr>
          <p:spPr bwMode="auto">
            <a:xfrm>
              <a:off x="1675017" y="6510296"/>
              <a:ext cx="28146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19" name="Object 18"/>
            <p:cNvGraphicFramePr>
              <a:graphicFrameLocks/>
            </p:cNvGraphicFramePr>
            <p:nvPr/>
          </p:nvGraphicFramePr>
          <p:xfrm>
            <a:off x="2475434" y="4500350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39" name="Equation" r:id="rId9" imgW="266400" imgH="266400" progId="Equation.DSMT4">
                    <p:embed/>
                  </p:oleObj>
                </mc:Choice>
                <mc:Fallback>
                  <p:oleObj name="Equation" r:id="rId9" imgW="266400" imgH="266400" progId="Equation.DSMT4">
                    <p:embed/>
                    <p:pic>
                      <p:nvPicPr>
                        <p:cNvPr id="19" name="Object 1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75434" y="4500350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Object 19"/>
            <p:cNvGraphicFramePr>
              <a:graphicFrameLocks/>
            </p:cNvGraphicFramePr>
            <p:nvPr/>
          </p:nvGraphicFramePr>
          <p:xfrm>
            <a:off x="3556000" y="4508500"/>
            <a:ext cx="2286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40" name="Equation" r:id="rId11" imgW="228600" imgH="266400" progId="Equation.DSMT4">
                    <p:embed/>
                  </p:oleObj>
                </mc:Choice>
                <mc:Fallback>
                  <p:oleObj name="Equation" r:id="rId11" imgW="228600" imgH="266400" progId="Equation.DSMT4">
                    <p:embed/>
                    <p:pic>
                      <p:nvPicPr>
                        <p:cNvPr id="20" name="Object 19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6000" y="4508500"/>
                          <a:ext cx="2286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" name="Object 20"/>
            <p:cNvGraphicFramePr>
              <a:graphicFrameLocks/>
            </p:cNvGraphicFramePr>
            <p:nvPr/>
          </p:nvGraphicFramePr>
          <p:xfrm>
            <a:off x="5203825" y="5562600"/>
            <a:ext cx="2667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41" name="Equation" r:id="rId13" imgW="266400" imgH="380880" progId="Equation.DSMT4">
                    <p:embed/>
                  </p:oleObj>
                </mc:Choice>
                <mc:Fallback>
                  <p:oleObj name="Equation" r:id="rId13" imgW="266400" imgH="380880" progId="Equation.DSMT4">
                    <p:embed/>
                    <p:pic>
                      <p:nvPicPr>
                        <p:cNvPr id="21" name="Object 2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03825" y="5562600"/>
                          <a:ext cx="2667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2" name="Oval 21"/>
            <p:cNvSpPr/>
            <p:nvPr/>
          </p:nvSpPr>
          <p:spPr>
            <a:xfrm>
              <a:off x="4098160" y="5362813"/>
              <a:ext cx="782995" cy="782995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23" name="Straight Arrow Connector 22"/>
            <p:cNvCxnSpPr/>
            <p:nvPr/>
          </p:nvCxnSpPr>
          <p:spPr>
            <a:xfrm rot="16200000">
              <a:off x="1911945" y="4822805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4" name="Object 23"/>
            <p:cNvGraphicFramePr>
              <a:graphicFrameLocks/>
            </p:cNvGraphicFramePr>
            <p:nvPr/>
          </p:nvGraphicFramePr>
          <p:xfrm>
            <a:off x="1844675" y="4568825"/>
            <a:ext cx="1143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42" name="Equation" r:id="rId15" imgW="114120" imgH="266400" progId="Equation.DSMT4">
                    <p:embed/>
                  </p:oleObj>
                </mc:Choice>
                <mc:Fallback>
                  <p:oleObj name="Equation" r:id="rId15" imgW="114120" imgH="266400" progId="Equation.DSMT4">
                    <p:embed/>
                    <p:pic>
                      <p:nvPicPr>
                        <p:cNvPr id="24" name="Object 2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44675" y="4568825"/>
                          <a:ext cx="1143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5" name="Straight Arrow Connector 24"/>
            <p:cNvCxnSpPr/>
            <p:nvPr/>
          </p:nvCxnSpPr>
          <p:spPr>
            <a:xfrm>
              <a:off x="1679543" y="5086279"/>
              <a:ext cx="0" cy="129906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6" name="Object 25"/>
            <p:cNvGraphicFramePr>
              <a:graphicFrameLocks/>
            </p:cNvGraphicFramePr>
            <p:nvPr/>
          </p:nvGraphicFramePr>
          <p:xfrm>
            <a:off x="1347788" y="5651500"/>
            <a:ext cx="203200" cy="203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43" name="Equation" r:id="rId17" imgW="203040" imgH="203040" progId="Equation.DSMT4">
                    <p:embed/>
                  </p:oleObj>
                </mc:Choice>
                <mc:Fallback>
                  <p:oleObj name="Equation" r:id="rId17" imgW="203040" imgH="203040" progId="Equation.DSMT4">
                    <p:embed/>
                    <p:pic>
                      <p:nvPicPr>
                        <p:cNvPr id="26" name="Object 2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47788" y="5651500"/>
                          <a:ext cx="203200" cy="203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7" name="Straight Arrow Connector 26"/>
            <p:cNvCxnSpPr/>
            <p:nvPr/>
          </p:nvCxnSpPr>
          <p:spPr>
            <a:xfrm>
              <a:off x="5030779" y="5379005"/>
              <a:ext cx="0" cy="78299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0A9A2B5-82E9-4091-9452-922A5995D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5952609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15" grpId="0" animBg="1"/>
      <p:bldP spid="17" grpId="0"/>
      <p:bldP spid="1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9654A17-077C-178B-3A97-72F266F3BEC1}"/>
              </a:ext>
            </a:extLst>
          </p:cNvPr>
          <p:cNvSpPr/>
          <p:nvPr/>
        </p:nvSpPr>
        <p:spPr>
          <a:xfrm>
            <a:off x="0" y="1"/>
            <a:ext cx="9172303" cy="6849164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9CEF62CA-77FF-94E5-06A9-5D33BA7A15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0875"/>
            <a:ext cx="9144000" cy="563712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37</a:t>
            </a:fld>
            <a:endParaRPr lang="fr-CH"/>
          </a:p>
        </p:txBody>
      </p:sp>
      <p:pic>
        <p:nvPicPr>
          <p:cNvPr id="3" name="Picture 2" descr="A black and silver cylinder with white text&#10;&#10;Description automatically generated">
            <a:extLst>
              <a:ext uri="{FF2B5EF4-FFF2-40B4-BE49-F238E27FC236}">
                <a16:creationId xmlns:a16="http://schemas.microsoft.com/office/drawing/2014/main" id="{9014E84E-7FE5-A144-31A5-F2A8D2702D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44" r="55546" b="12236"/>
          <a:stretch/>
        </p:blipFill>
        <p:spPr>
          <a:xfrm>
            <a:off x="6373118" y="-1"/>
            <a:ext cx="2640254" cy="1577165"/>
          </a:xfrm>
          <a:prstGeom prst="rect">
            <a:avLst/>
          </a:prstGeom>
        </p:spPr>
      </p:pic>
      <p:pic>
        <p:nvPicPr>
          <p:cNvPr id="6" name="Picture 5" descr="A black and silver cylinder with white text&#10;&#10;Description automatically generated">
            <a:extLst>
              <a:ext uri="{FF2B5EF4-FFF2-40B4-BE49-F238E27FC236}">
                <a16:creationId xmlns:a16="http://schemas.microsoft.com/office/drawing/2014/main" id="{D0F88A4E-6B0A-D9CF-A535-EE3664BE4B3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546" b="73561"/>
          <a:stretch/>
        </p:blipFill>
        <p:spPr>
          <a:xfrm>
            <a:off x="28303" y="-1"/>
            <a:ext cx="3455126" cy="940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16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8375650" cy="4752976"/>
          </a:xfrm>
        </p:spPr>
        <p:txBody>
          <a:bodyPr>
            <a:normAutofit fontScale="92500" lnSpcReduction="10000"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Equations de tension, tension induite de mouvement et schéma équivalent</a:t>
            </a:r>
          </a:p>
          <a:p>
            <a:r>
              <a:rPr lang="fr-CH"/>
              <a:t>Bilan de puissance, couple électromagnétique et modes de fonctionnement</a:t>
            </a:r>
          </a:p>
          <a:p>
            <a:r>
              <a:rPr lang="fr-CH"/>
              <a:t>Moteurs à courant continu</a:t>
            </a:r>
          </a:p>
          <a:p>
            <a:r>
              <a:rPr lang="fr-CH"/>
              <a:t>Démarrage des moteurs à courant continu</a:t>
            </a:r>
          </a:p>
          <a:p>
            <a:r>
              <a:rPr lang="fr-CH">
                <a:solidFill>
                  <a:srgbClr val="FF0000"/>
                </a:solidFill>
              </a:rPr>
              <a:t>Machine à courant continu fonctionnant en génératrice</a:t>
            </a:r>
          </a:p>
          <a:p>
            <a:r>
              <a:rPr lang="fr-CH"/>
              <a:t>Moteur universel</a:t>
            </a:r>
          </a:p>
          <a:p>
            <a:r>
              <a:rPr lang="fr-CH"/>
              <a:t>Machines à courant continu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2A1406-3EF4-4890-959B-C56BAE077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04572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33" b="16222"/>
          <a:stretch/>
        </p:blipFill>
        <p:spPr>
          <a:xfrm>
            <a:off x="-1" y="865458"/>
            <a:ext cx="9144000" cy="33909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859C237-4BD8-4E5D-8F81-D2FE517409A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3" t="7193" r="9184" b="25813"/>
          <a:stretch/>
        </p:blipFill>
        <p:spPr>
          <a:xfrm>
            <a:off x="78204" y="953806"/>
            <a:ext cx="1491916" cy="155663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Exemple de machine à courant continu fonctionnant en génératrice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87440" y="3029538"/>
            <a:ext cx="15119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>
                <a:solidFill>
                  <a:schemeClr val="bg1"/>
                </a:solidFill>
              </a:rPr>
              <a:t>Machine</a:t>
            </a:r>
            <a:br>
              <a:rPr lang="fr-CH">
                <a:solidFill>
                  <a:schemeClr val="bg1"/>
                </a:solidFill>
              </a:rPr>
            </a:br>
            <a:r>
              <a:rPr lang="fr-CH">
                <a:solidFill>
                  <a:schemeClr val="bg1"/>
                </a:solidFill>
              </a:rPr>
              <a:t>asynchrone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32695" y="3025728"/>
            <a:ext cx="29363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>
                <a:solidFill>
                  <a:schemeClr val="bg1"/>
                </a:solidFill>
              </a:rPr>
              <a:t>Machine</a:t>
            </a:r>
            <a:br>
              <a:rPr lang="fr-CH">
                <a:solidFill>
                  <a:schemeClr val="bg1"/>
                </a:solidFill>
              </a:rPr>
            </a:br>
            <a:r>
              <a:rPr lang="fr-CH">
                <a:solidFill>
                  <a:schemeClr val="bg1"/>
                </a:solidFill>
              </a:rPr>
              <a:t>à courant continu</a:t>
            </a:r>
            <a:br>
              <a:rPr lang="fr-CH">
                <a:solidFill>
                  <a:schemeClr val="bg1"/>
                </a:solidFill>
              </a:rPr>
            </a:br>
            <a:r>
              <a:rPr lang="fr-CH">
                <a:solidFill>
                  <a:schemeClr val="bg1"/>
                </a:solidFill>
              </a:rPr>
              <a:t>à excitation séparée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2073061" y="4313607"/>
            <a:ext cx="3493557" cy="1702214"/>
            <a:chOff x="5123603" y="672209"/>
            <a:chExt cx="3493557" cy="1702214"/>
          </a:xfrm>
        </p:grpSpPr>
        <p:graphicFrame>
          <p:nvGraphicFramePr>
            <p:cNvPr id="20" name="Object 19"/>
            <p:cNvGraphicFramePr>
              <a:graphicFrameLocks/>
            </p:cNvGraphicFramePr>
            <p:nvPr/>
          </p:nvGraphicFramePr>
          <p:xfrm>
            <a:off x="6500896" y="672209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62" name="Equation" r:id="rId5" imgW="266400" imgH="266400" progId="Equation.DSMT4">
                    <p:embed/>
                  </p:oleObj>
                </mc:Choice>
                <mc:Fallback>
                  <p:oleObj name="Equation" r:id="rId5" imgW="266400" imgH="266400" progId="Equation.DSMT4">
                    <p:embed/>
                    <p:pic>
                      <p:nvPicPr>
                        <p:cNvPr id="20" name="Object 19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00896" y="672209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" name="Object 20"/>
            <p:cNvGraphicFramePr>
              <a:graphicFrameLocks/>
            </p:cNvGraphicFramePr>
            <p:nvPr/>
          </p:nvGraphicFramePr>
          <p:xfrm>
            <a:off x="8286960" y="1537410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63" name="Equation" r:id="rId7" imgW="330120" imgH="380880" progId="Equation.DSMT4">
                    <p:embed/>
                  </p:oleObj>
                </mc:Choice>
                <mc:Fallback>
                  <p:oleObj name="Equation" r:id="rId7" imgW="330120" imgH="380880" progId="Equation.DSMT4">
                    <p:embed/>
                    <p:pic>
                      <p:nvPicPr>
                        <p:cNvPr id="21" name="Object 2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286960" y="1537410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" name="Object 21"/>
            <p:cNvGraphicFramePr>
              <a:graphicFrameLocks/>
            </p:cNvGraphicFramePr>
            <p:nvPr/>
          </p:nvGraphicFramePr>
          <p:xfrm>
            <a:off x="5783474" y="723383"/>
            <a:ext cx="139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64" name="Equation" r:id="rId9" imgW="139680" imgH="266400" progId="Equation.DSMT4">
                    <p:embed/>
                  </p:oleObj>
                </mc:Choice>
                <mc:Fallback>
                  <p:oleObj name="Equation" r:id="rId9" imgW="139680" imgH="266400" progId="Equation.DSMT4">
                    <p:embed/>
                    <p:pic>
                      <p:nvPicPr>
                        <p:cNvPr id="22" name="Object 2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83474" y="723383"/>
                          <a:ext cx="139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3" name="Object 22"/>
            <p:cNvGraphicFramePr>
              <a:graphicFrameLocks/>
            </p:cNvGraphicFramePr>
            <p:nvPr/>
          </p:nvGraphicFramePr>
          <p:xfrm>
            <a:off x="5123603" y="1549286"/>
            <a:ext cx="266700" cy="279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65" name="Equation" r:id="rId11" imgW="266400" imgH="279360" progId="Equation.DSMT4">
                    <p:embed/>
                  </p:oleObj>
                </mc:Choice>
                <mc:Fallback>
                  <p:oleObj name="Equation" r:id="rId11" imgW="266400" imgH="279360" progId="Equation.DSMT4">
                    <p:embed/>
                    <p:pic>
                      <p:nvPicPr>
                        <p:cNvPr id="23" name="Object 2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23603" y="1549286"/>
                          <a:ext cx="266700" cy="2794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4" name="Line 19"/>
            <p:cNvSpPr>
              <a:spLocks noChangeShapeType="1"/>
            </p:cNvSpPr>
            <p:nvPr/>
          </p:nvSpPr>
          <p:spPr bwMode="auto">
            <a:xfrm>
              <a:off x="7771551" y="1081398"/>
              <a:ext cx="0" cy="129302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5" name="Line 11"/>
            <p:cNvSpPr>
              <a:spLocks noChangeShapeType="1"/>
            </p:cNvSpPr>
            <p:nvPr/>
          </p:nvSpPr>
          <p:spPr bwMode="auto">
            <a:xfrm>
              <a:off x="5436736" y="1092194"/>
              <a:ext cx="233659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6" name="Rectangle 12"/>
            <p:cNvSpPr>
              <a:spLocks noChangeArrowheads="1"/>
            </p:cNvSpPr>
            <p:nvPr/>
          </p:nvSpPr>
          <p:spPr bwMode="auto">
            <a:xfrm>
              <a:off x="6321600" y="974912"/>
              <a:ext cx="635880" cy="23848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" name="Line 16"/>
            <p:cNvSpPr>
              <a:spLocks noChangeShapeType="1"/>
            </p:cNvSpPr>
            <p:nvPr/>
          </p:nvSpPr>
          <p:spPr bwMode="auto">
            <a:xfrm>
              <a:off x="5435420" y="2369317"/>
              <a:ext cx="233613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8" name="Oval 27"/>
            <p:cNvSpPr/>
            <p:nvPr/>
          </p:nvSpPr>
          <p:spPr>
            <a:xfrm>
              <a:off x="7446610" y="1409294"/>
              <a:ext cx="649880" cy="64988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 rot="16200000">
              <a:off x="5823454" y="961092"/>
              <a:ext cx="0" cy="262205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/>
            <p:cNvCxnSpPr/>
            <p:nvPr/>
          </p:nvCxnSpPr>
          <p:spPr>
            <a:xfrm>
              <a:off x="5439177" y="1179773"/>
              <a:ext cx="0" cy="1078217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/>
            <p:cNvCxnSpPr/>
            <p:nvPr/>
          </p:nvCxnSpPr>
          <p:spPr>
            <a:xfrm>
              <a:off x="8220677" y="1422734"/>
              <a:ext cx="0" cy="64988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2" name="Object 31"/>
          <p:cNvGraphicFramePr>
            <a:graphicFrameLocks/>
          </p:cNvGraphicFramePr>
          <p:nvPr/>
        </p:nvGraphicFramePr>
        <p:xfrm>
          <a:off x="6034924" y="4735554"/>
          <a:ext cx="1593850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6" name="Equation" r:id="rId13" imgW="1600200" imgH="1295280" progId="Equation.DSMT4">
                  <p:embed/>
                </p:oleObj>
              </mc:Choice>
              <mc:Fallback>
                <p:oleObj name="Equation" r:id="rId13" imgW="1600200" imgH="1295280" progId="Equation.DSMT4">
                  <p:embed/>
                  <p:pic>
                    <p:nvPicPr>
                      <p:cNvPr id="32" name="Object 31"/>
                      <p:cNvPicPr>
                        <a:picLocks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4924" y="4735554"/>
                        <a:ext cx="1593850" cy="1295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46"/>
          <p:cNvGraphicFramePr>
            <a:graphicFrameLocks/>
          </p:cNvGraphicFramePr>
          <p:nvPr/>
        </p:nvGraphicFramePr>
        <p:xfrm>
          <a:off x="7695412" y="5650833"/>
          <a:ext cx="796925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7" name="Equation" r:id="rId15" imgW="799920" imgH="380880" progId="Equation.DSMT4">
                  <p:embed/>
                </p:oleObj>
              </mc:Choice>
              <mc:Fallback>
                <p:oleObj name="Equation" r:id="rId15" imgW="799920" imgH="380880" progId="Equation.DSMT4">
                  <p:embed/>
                  <p:pic>
                    <p:nvPicPr>
                      <p:cNvPr id="47" name="Object 46"/>
                      <p:cNvPicPr>
                        <a:picLocks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5412" y="5650833"/>
                        <a:ext cx="796925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47"/>
          <p:cNvGraphicFramePr>
            <a:graphicFrameLocks/>
          </p:cNvGraphicFramePr>
          <p:nvPr/>
        </p:nvGraphicFramePr>
        <p:xfrm>
          <a:off x="7695412" y="5182765"/>
          <a:ext cx="922338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8" name="Equation" r:id="rId17" imgW="927000" imgH="380880" progId="Equation.DSMT4">
                  <p:embed/>
                </p:oleObj>
              </mc:Choice>
              <mc:Fallback>
                <p:oleObj name="Equation" r:id="rId17" imgW="927000" imgH="380880" progId="Equation.DSMT4">
                  <p:embed/>
                  <p:pic>
                    <p:nvPicPr>
                      <p:cNvPr id="48" name="Object 47"/>
                      <p:cNvPicPr>
                        <a:picLocks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5412" y="5182765"/>
                        <a:ext cx="922338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48"/>
          <p:cNvGraphicFramePr>
            <a:graphicFrameLocks/>
          </p:cNvGraphicFramePr>
          <p:nvPr/>
        </p:nvGraphicFramePr>
        <p:xfrm>
          <a:off x="7902684" y="4382095"/>
          <a:ext cx="1038225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9" name="Equation" r:id="rId19" imgW="1041120" imgH="380880" progId="Equation.DSMT4">
                  <p:embed/>
                </p:oleObj>
              </mc:Choice>
              <mc:Fallback>
                <p:oleObj name="Equation" r:id="rId19" imgW="1041120" imgH="380880" progId="Equation.DSMT4">
                  <p:embed/>
                  <p:pic>
                    <p:nvPicPr>
                      <p:cNvPr id="49" name="Object 48"/>
                      <p:cNvPicPr>
                        <a:picLocks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02684" y="4382095"/>
                        <a:ext cx="1038225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" name="Line 11"/>
          <p:cNvSpPr>
            <a:spLocks noChangeShapeType="1"/>
          </p:cNvSpPr>
          <p:nvPr/>
        </p:nvSpPr>
        <p:spPr bwMode="auto">
          <a:xfrm>
            <a:off x="1885361" y="4729186"/>
            <a:ext cx="50447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med" len="med"/>
            <a:tailEnd type="oval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Line 16"/>
          <p:cNvSpPr>
            <a:spLocks noChangeShapeType="1"/>
          </p:cNvSpPr>
          <p:nvPr/>
        </p:nvSpPr>
        <p:spPr bwMode="auto">
          <a:xfrm>
            <a:off x="1913640" y="6014539"/>
            <a:ext cx="47123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med" len="med"/>
            <a:tailEnd type="oval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7" name="Line 11"/>
          <p:cNvSpPr>
            <a:spLocks noChangeShapeType="1"/>
          </p:cNvSpPr>
          <p:nvPr/>
        </p:nvSpPr>
        <p:spPr bwMode="auto">
          <a:xfrm>
            <a:off x="263951" y="5037704"/>
            <a:ext cx="720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oval" w="med" len="med"/>
            <a:tailEnd type="none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8" name="Line 16"/>
          <p:cNvSpPr>
            <a:spLocks noChangeShapeType="1"/>
          </p:cNvSpPr>
          <p:nvPr/>
        </p:nvSpPr>
        <p:spPr bwMode="auto">
          <a:xfrm>
            <a:off x="263951" y="5373265"/>
            <a:ext cx="720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oval" w="med" len="med"/>
            <a:tailEnd type="none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9" name="Line 16"/>
          <p:cNvSpPr>
            <a:spLocks noChangeShapeType="1"/>
          </p:cNvSpPr>
          <p:nvPr/>
        </p:nvSpPr>
        <p:spPr bwMode="auto">
          <a:xfrm>
            <a:off x="263951" y="5708826"/>
            <a:ext cx="720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oval" w="med" len="med"/>
            <a:tailEnd type="none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2" name="Rectangle 12"/>
          <p:cNvSpPr>
            <a:spLocks noChangeArrowheads="1"/>
          </p:cNvSpPr>
          <p:nvPr/>
        </p:nvSpPr>
        <p:spPr bwMode="auto">
          <a:xfrm>
            <a:off x="961198" y="4616310"/>
            <a:ext cx="936000" cy="1492259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  <a:p>
            <a:r>
              <a:rPr lang="en-US"/>
              <a:t>3~</a:t>
            </a:r>
          </a:p>
          <a:p>
            <a:endParaRPr lang="en-US"/>
          </a:p>
          <a:p>
            <a:endParaRPr lang="en-US"/>
          </a:p>
          <a:p>
            <a:r>
              <a:rPr lang="en-US"/>
              <a:t>     DC</a:t>
            </a:r>
          </a:p>
          <a:p>
            <a:endParaRPr lang="en-US"/>
          </a:p>
        </p:txBody>
      </p:sp>
      <p:sp>
        <p:nvSpPr>
          <p:cNvPr id="61" name="Line 11"/>
          <p:cNvSpPr>
            <a:spLocks noChangeShapeType="1"/>
          </p:cNvSpPr>
          <p:nvPr/>
        </p:nvSpPr>
        <p:spPr bwMode="auto">
          <a:xfrm flipV="1">
            <a:off x="982347" y="4616309"/>
            <a:ext cx="914852" cy="1492259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med" len="med"/>
            <a:tailEnd type="none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cxnSp>
        <p:nvCxnSpPr>
          <p:cNvPr id="62" name="Straight Arrow Connector 61"/>
          <p:cNvCxnSpPr/>
          <p:nvPr/>
        </p:nvCxnSpPr>
        <p:spPr>
          <a:xfrm flipH="1">
            <a:off x="1132695" y="4487146"/>
            <a:ext cx="627922" cy="0"/>
          </a:xfrm>
          <a:prstGeom prst="straightConnector1">
            <a:avLst/>
          </a:prstGeom>
          <a:ln w="25400">
            <a:solidFill>
              <a:schemeClr val="tx1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490204" y="6113661"/>
            <a:ext cx="50764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/>
              <a:t>Le convertisseur règle I en agissant sur U.</a:t>
            </a:r>
            <a:br>
              <a:rPr lang="fr-CH"/>
            </a:br>
            <a:r>
              <a:rPr lang="fr-CH"/>
              <a:t>Comme T</a:t>
            </a:r>
            <a:r>
              <a:rPr lang="fr-CH" baseline="-25000"/>
              <a:t>em</a:t>
            </a:r>
            <a:r>
              <a:rPr lang="fr-CH"/>
              <a:t> ~ I, le couple est réglé.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51006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59" grpId="0" animBg="1"/>
      <p:bldP spid="52" grpId="0" animBg="1"/>
      <p:bldP spid="61" grpId="0" animBg="1"/>
      <p:bldP spid="6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8375650" cy="4752976"/>
          </a:xfrm>
        </p:spPr>
        <p:txBody>
          <a:bodyPr>
            <a:normAutofit fontScale="92500" lnSpcReduction="10000"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Equations de tension, tension induite de mouvement et schéma équivalent</a:t>
            </a:r>
          </a:p>
          <a:p>
            <a:r>
              <a:rPr lang="fr-CH"/>
              <a:t>Bilan de puissance, couple électromagnétique et modes de fonctionnement</a:t>
            </a:r>
          </a:p>
          <a:p>
            <a:r>
              <a:rPr lang="fr-CH"/>
              <a:t>Moteurs à courant continu</a:t>
            </a:r>
          </a:p>
          <a:p>
            <a:r>
              <a:rPr lang="fr-CH"/>
              <a:t>Démarrage des moteurs à courant continu</a:t>
            </a:r>
          </a:p>
          <a:p>
            <a:r>
              <a:rPr lang="fr-CH"/>
              <a:t>Machine à courant continu fonctionnant en génératrice</a:t>
            </a:r>
          </a:p>
          <a:p>
            <a:r>
              <a:rPr lang="fr-CH">
                <a:solidFill>
                  <a:srgbClr val="FF0000"/>
                </a:solidFill>
              </a:rPr>
              <a:t>Moteur universel</a:t>
            </a:r>
          </a:p>
          <a:p>
            <a:r>
              <a:rPr lang="fr-CH"/>
              <a:t>Machines à courant continu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2A1406-3EF4-4890-959B-C56BAE077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8018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val 22"/>
          <p:cNvSpPr>
            <a:spLocks noChangeAspect="1"/>
          </p:cNvSpPr>
          <p:nvPr/>
        </p:nvSpPr>
        <p:spPr>
          <a:xfrm>
            <a:off x="2267515" y="2724966"/>
            <a:ext cx="2232000" cy="22320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" name="Freeform 17"/>
          <p:cNvSpPr/>
          <p:nvPr/>
        </p:nvSpPr>
        <p:spPr>
          <a:xfrm rot="20580000" flipV="1">
            <a:off x="417364" y="913643"/>
            <a:ext cx="5916264" cy="5916264"/>
          </a:xfrm>
          <a:custGeom>
            <a:avLst/>
            <a:gdLst>
              <a:gd name="connsiteX0" fmla="*/ 2978703 w 5916264"/>
              <a:gd name="connsiteY0" fmla="*/ 5344723 h 5916264"/>
              <a:gd name="connsiteX1" fmla="*/ 2945840 w 5916264"/>
              <a:gd name="connsiteY1" fmla="*/ 5346204 h 5916264"/>
              <a:gd name="connsiteX2" fmla="*/ 674986 w 5916264"/>
              <a:gd name="connsiteY2" fmla="*/ 3656160 h 5916264"/>
              <a:gd name="connsiteX3" fmla="*/ 1612548 w 5916264"/>
              <a:gd name="connsiteY3" fmla="*/ 985204 h 5916264"/>
              <a:gd name="connsiteX4" fmla="*/ 1640621 w 5916264"/>
              <a:gd name="connsiteY4" fmla="*/ 968055 h 5916264"/>
              <a:gd name="connsiteX5" fmla="*/ 1889115 w 5916264"/>
              <a:gd name="connsiteY5" fmla="*/ 1780844 h 5916264"/>
              <a:gd name="connsiteX6" fmla="*/ 1638270 w 5916264"/>
              <a:gd name="connsiteY6" fmla="*/ 1857535 h 5916264"/>
              <a:gd name="connsiteX7" fmla="*/ 1624844 w 5916264"/>
              <a:gd name="connsiteY7" fmla="*/ 1857535 h 5916264"/>
              <a:gd name="connsiteX8" fmla="*/ 1624844 w 5916264"/>
              <a:gd name="connsiteY8" fmla="*/ 1861640 h 5916264"/>
              <a:gd name="connsiteX9" fmla="*/ 1624199 w 5916264"/>
              <a:gd name="connsiteY9" fmla="*/ 1861837 h 5916264"/>
              <a:gd name="connsiteX10" fmla="*/ 1624844 w 5916264"/>
              <a:gd name="connsiteY10" fmla="*/ 1863946 h 5916264"/>
              <a:gd name="connsiteX11" fmla="*/ 1624844 w 5916264"/>
              <a:gd name="connsiteY11" fmla="*/ 2633072 h 5916264"/>
              <a:gd name="connsiteX12" fmla="*/ 1629134 w 5916264"/>
              <a:gd name="connsiteY12" fmla="*/ 2633072 h 5916264"/>
              <a:gd name="connsiteX13" fmla="*/ 1627152 w 5916264"/>
              <a:gd name="connsiteY13" fmla="*/ 2640621 h 5916264"/>
              <a:gd name="connsiteX14" fmla="*/ 1799617 w 5916264"/>
              <a:gd name="connsiteY14" fmla="*/ 2685900 h 5916264"/>
              <a:gd name="connsiteX15" fmla="*/ 1814223 w 5916264"/>
              <a:gd name="connsiteY15" fmla="*/ 2628514 h 5916264"/>
              <a:gd name="connsiteX16" fmla="*/ 2013649 w 5916264"/>
              <a:gd name="connsiteY16" fmla="*/ 2242365 h 5916264"/>
              <a:gd name="connsiteX17" fmla="*/ 2078094 w 5916264"/>
              <a:gd name="connsiteY17" fmla="*/ 2168312 h 5916264"/>
              <a:gd name="connsiteX18" fmla="*/ 2124827 w 5916264"/>
              <a:gd name="connsiteY18" fmla="*/ 2118391 h 5916264"/>
              <a:gd name="connsiteX19" fmla="*/ 2194370 w 5916264"/>
              <a:gd name="connsiteY19" fmla="*/ 2055732 h 5916264"/>
              <a:gd name="connsiteX20" fmla="*/ 2245958 w 5916264"/>
              <a:gd name="connsiteY20" fmla="*/ 2014691 h 5916264"/>
              <a:gd name="connsiteX21" fmla="*/ 2325188 w 5916264"/>
              <a:gd name="connsiteY21" fmla="*/ 1959265 h 5916264"/>
              <a:gd name="connsiteX22" fmla="*/ 2380509 w 5916264"/>
              <a:gd name="connsiteY22" fmla="*/ 1927353 h 5916264"/>
              <a:gd name="connsiteX23" fmla="*/ 2470050 w 5916264"/>
              <a:gd name="connsiteY23" fmla="*/ 1880081 h 5916264"/>
              <a:gd name="connsiteX24" fmla="*/ 2520058 w 5916264"/>
              <a:gd name="connsiteY24" fmla="*/ 1860556 h 5916264"/>
              <a:gd name="connsiteX25" fmla="*/ 2619651 w 5916264"/>
              <a:gd name="connsiteY25" fmla="*/ 1823103 h 5916264"/>
              <a:gd name="connsiteX26" fmla="*/ 2717769 w 5916264"/>
              <a:gd name="connsiteY26" fmla="*/ 1799745 h 5916264"/>
              <a:gd name="connsiteX27" fmla="*/ 2776147 w 5916264"/>
              <a:gd name="connsiteY27" fmla="*/ 1786618 h 5916264"/>
              <a:gd name="connsiteX28" fmla="*/ 2870725 w 5916264"/>
              <a:gd name="connsiteY28" fmla="*/ 1776396 h 5916264"/>
              <a:gd name="connsiteX29" fmla="*/ 2942285 w 5916264"/>
              <a:gd name="connsiteY29" fmla="*/ 1771365 h 5916264"/>
              <a:gd name="connsiteX30" fmla="*/ 3031119 w 5916264"/>
              <a:gd name="connsiteY30" fmla="*/ 1772876 h 5916264"/>
              <a:gd name="connsiteX31" fmla="*/ 3107757 w 5916264"/>
              <a:gd name="connsiteY31" fmla="*/ 1778914 h 5916264"/>
              <a:gd name="connsiteX32" fmla="*/ 3189657 w 5916264"/>
              <a:gd name="connsiteY32" fmla="*/ 1790452 h 5916264"/>
              <a:gd name="connsiteX33" fmla="*/ 3273870 w 5916264"/>
              <a:gd name="connsiteY33" fmla="*/ 1809723 h 5916264"/>
              <a:gd name="connsiteX34" fmla="*/ 3356499 w 5916264"/>
              <a:gd name="connsiteY34" fmla="*/ 1831814 h 5916264"/>
              <a:gd name="connsiteX35" fmla="*/ 3737762 w 5916264"/>
              <a:gd name="connsiteY35" fmla="*/ 2040429 h 5916264"/>
              <a:gd name="connsiteX36" fmla="*/ 3782120 w 5916264"/>
              <a:gd name="connsiteY36" fmla="*/ 2079979 h 5916264"/>
              <a:gd name="connsiteX37" fmla="*/ 3899650 w 5916264"/>
              <a:gd name="connsiteY37" fmla="*/ 1944776 h 5916264"/>
              <a:gd name="connsiteX38" fmla="*/ 3894519 w 5916264"/>
              <a:gd name="connsiteY38" fmla="*/ 1940316 h 5916264"/>
              <a:gd name="connsiteX39" fmla="*/ 3897642 w 5916264"/>
              <a:gd name="connsiteY39" fmla="*/ 1938209 h 5916264"/>
              <a:gd name="connsiteX40" fmla="*/ 3463968 w 5916264"/>
              <a:gd name="connsiteY40" fmla="*/ 1295260 h 5916264"/>
              <a:gd name="connsiteX41" fmla="*/ 3452108 w 5916264"/>
              <a:gd name="connsiteY41" fmla="*/ 1303259 h 5916264"/>
              <a:gd name="connsiteX42" fmla="*/ 3452032 w 5916264"/>
              <a:gd name="connsiteY42" fmla="*/ 1303012 h 5916264"/>
              <a:gd name="connsiteX43" fmla="*/ 3200783 w 5916264"/>
              <a:gd name="connsiteY43" fmla="*/ 1379827 h 5916264"/>
              <a:gd name="connsiteX44" fmla="*/ 2953446 w 5916264"/>
              <a:gd name="connsiteY44" fmla="*/ 570824 h 5916264"/>
              <a:gd name="connsiteX45" fmla="*/ 2970425 w 5916264"/>
              <a:gd name="connsiteY45" fmla="*/ 570059 h 5916264"/>
              <a:gd name="connsiteX46" fmla="*/ 5241278 w 5916264"/>
              <a:gd name="connsiteY46" fmla="*/ 2260104 h 5916264"/>
              <a:gd name="connsiteX47" fmla="*/ 4303716 w 5916264"/>
              <a:gd name="connsiteY47" fmla="*/ 4931060 h 5916264"/>
              <a:gd name="connsiteX48" fmla="*/ 4289213 w 5916264"/>
              <a:gd name="connsiteY48" fmla="*/ 4939919 h 5916264"/>
              <a:gd name="connsiteX49" fmla="*/ 4055813 w 5916264"/>
              <a:gd name="connsiteY49" fmla="*/ 4176505 h 5916264"/>
              <a:gd name="connsiteX50" fmla="*/ 4307062 w 5916264"/>
              <a:gd name="connsiteY50" fmla="*/ 4099690 h 5916264"/>
              <a:gd name="connsiteX51" fmla="*/ 4306987 w 5916264"/>
              <a:gd name="connsiteY51" fmla="*/ 4099443 h 5916264"/>
              <a:gd name="connsiteX52" fmla="*/ 4321293 w 5916264"/>
              <a:gd name="connsiteY52" fmla="*/ 4099443 h 5916264"/>
              <a:gd name="connsiteX53" fmla="*/ 4321292 w 5916264"/>
              <a:gd name="connsiteY53" fmla="*/ 3323906 h 5916264"/>
              <a:gd name="connsiteX54" fmla="*/ 4317525 w 5916264"/>
              <a:gd name="connsiteY54" fmla="*/ 3323905 h 5916264"/>
              <a:gd name="connsiteX55" fmla="*/ 4319285 w 5916264"/>
              <a:gd name="connsiteY55" fmla="*/ 3317339 h 5916264"/>
              <a:gd name="connsiteX56" fmla="*/ 4146243 w 5916264"/>
              <a:gd name="connsiteY56" fmla="*/ 3270973 h 5916264"/>
              <a:gd name="connsiteX57" fmla="*/ 4131585 w 5916264"/>
              <a:gd name="connsiteY57" fmla="*/ 3328566 h 5916264"/>
              <a:gd name="connsiteX58" fmla="*/ 3326156 w 5916264"/>
              <a:gd name="connsiteY58" fmla="*/ 4133977 h 5916264"/>
              <a:gd name="connsiteX59" fmla="*/ 2208046 w 5916264"/>
              <a:gd name="connsiteY59" fmla="*/ 3916650 h 5916264"/>
              <a:gd name="connsiteX60" fmla="*/ 2163847 w 5916264"/>
              <a:gd name="connsiteY60" fmla="*/ 3877243 h 5916264"/>
              <a:gd name="connsiteX61" fmla="*/ 2046187 w 5916264"/>
              <a:gd name="connsiteY61" fmla="*/ 4011222 h 5916264"/>
              <a:gd name="connsiteX62" fmla="*/ 2052051 w 5916264"/>
              <a:gd name="connsiteY62" fmla="*/ 4016372 h 5916264"/>
              <a:gd name="connsiteX63" fmla="*/ 2048495 w 5916264"/>
              <a:gd name="connsiteY63" fmla="*/ 4018771 h 5916264"/>
              <a:gd name="connsiteX64" fmla="*/ 2478585 w 5916264"/>
              <a:gd name="connsiteY64" fmla="*/ 4656405 h 5916264"/>
              <a:gd name="connsiteX65" fmla="*/ 2479229 w 5916264"/>
              <a:gd name="connsiteY65" fmla="*/ 4658515 h 5916264"/>
              <a:gd name="connsiteX66" fmla="*/ 2479874 w 5916264"/>
              <a:gd name="connsiteY66" fmla="*/ 4658317 h 5916264"/>
              <a:gd name="connsiteX67" fmla="*/ 2482170 w 5916264"/>
              <a:gd name="connsiteY67" fmla="*/ 4661720 h 5916264"/>
              <a:gd name="connsiteX68" fmla="*/ 2493300 w 5916264"/>
              <a:gd name="connsiteY68" fmla="*/ 4654213 h 5916264"/>
              <a:gd name="connsiteX69" fmla="*/ 2744146 w 5916264"/>
              <a:gd name="connsiteY69" fmla="*/ 4577521 h 5916264"/>
              <a:gd name="connsiteX70" fmla="*/ 3822777 w 5916264"/>
              <a:gd name="connsiteY70" fmla="*/ 5786258 h 5916264"/>
              <a:gd name="connsiteX71" fmla="*/ 5786258 w 5916264"/>
              <a:gd name="connsiteY71" fmla="*/ 2093487 h 5916264"/>
              <a:gd name="connsiteX72" fmla="*/ 2093487 w 5916264"/>
              <a:gd name="connsiteY72" fmla="*/ 130006 h 5916264"/>
              <a:gd name="connsiteX73" fmla="*/ 130006 w 5916264"/>
              <a:gd name="connsiteY73" fmla="*/ 3822777 h 5916264"/>
              <a:gd name="connsiteX74" fmla="*/ 3822777 w 5916264"/>
              <a:gd name="connsiteY74" fmla="*/ 5786258 h 591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916264" h="5916264">
                <a:moveTo>
                  <a:pt x="2978703" y="5344723"/>
                </a:moveTo>
                <a:lnTo>
                  <a:pt x="2945840" y="5346204"/>
                </a:lnTo>
                <a:cubicBezTo>
                  <a:pt x="1928064" y="5341277"/>
                  <a:pt x="988213" y="4680679"/>
                  <a:pt x="674986" y="3656160"/>
                </a:cubicBezTo>
                <a:cubicBezTo>
                  <a:pt x="361759" y="2631640"/>
                  <a:pt x="771529" y="1558421"/>
                  <a:pt x="1612548" y="985204"/>
                </a:cubicBezTo>
                <a:lnTo>
                  <a:pt x="1640621" y="968055"/>
                </a:lnTo>
                <a:lnTo>
                  <a:pt x="1889115" y="1780844"/>
                </a:lnTo>
                <a:lnTo>
                  <a:pt x="1638270" y="1857535"/>
                </a:lnTo>
                <a:lnTo>
                  <a:pt x="1624844" y="1857535"/>
                </a:lnTo>
                <a:lnTo>
                  <a:pt x="1624844" y="1861640"/>
                </a:lnTo>
                <a:lnTo>
                  <a:pt x="1624199" y="1861837"/>
                </a:lnTo>
                <a:lnTo>
                  <a:pt x="1624844" y="1863946"/>
                </a:lnTo>
                <a:lnTo>
                  <a:pt x="1624844" y="2633072"/>
                </a:lnTo>
                <a:lnTo>
                  <a:pt x="1629134" y="2633072"/>
                </a:lnTo>
                <a:lnTo>
                  <a:pt x="1627152" y="2640621"/>
                </a:lnTo>
                <a:lnTo>
                  <a:pt x="1799617" y="2685900"/>
                </a:lnTo>
                <a:lnTo>
                  <a:pt x="1814223" y="2628514"/>
                </a:lnTo>
                <a:cubicBezTo>
                  <a:pt x="1857014" y="2488921"/>
                  <a:pt x="1924675" y="2357975"/>
                  <a:pt x="2013649" y="2242365"/>
                </a:cubicBezTo>
                <a:lnTo>
                  <a:pt x="2078094" y="2168312"/>
                </a:lnTo>
                <a:lnTo>
                  <a:pt x="2124827" y="2118391"/>
                </a:lnTo>
                <a:lnTo>
                  <a:pt x="2194370" y="2055732"/>
                </a:lnTo>
                <a:lnTo>
                  <a:pt x="2245958" y="2014691"/>
                </a:lnTo>
                <a:lnTo>
                  <a:pt x="2325188" y="1959265"/>
                </a:lnTo>
                <a:lnTo>
                  <a:pt x="2380509" y="1927353"/>
                </a:lnTo>
                <a:lnTo>
                  <a:pt x="2470050" y="1880081"/>
                </a:lnTo>
                <a:lnTo>
                  <a:pt x="2520058" y="1860556"/>
                </a:lnTo>
                <a:lnTo>
                  <a:pt x="2619651" y="1823103"/>
                </a:lnTo>
                <a:lnTo>
                  <a:pt x="2717769" y="1799745"/>
                </a:lnTo>
                <a:lnTo>
                  <a:pt x="2776147" y="1786618"/>
                </a:lnTo>
                <a:lnTo>
                  <a:pt x="2870725" y="1776396"/>
                </a:lnTo>
                <a:lnTo>
                  <a:pt x="2942285" y="1771365"/>
                </a:lnTo>
                <a:lnTo>
                  <a:pt x="3031119" y="1772876"/>
                </a:lnTo>
                <a:lnTo>
                  <a:pt x="3107757" y="1778914"/>
                </a:lnTo>
                <a:lnTo>
                  <a:pt x="3189657" y="1790452"/>
                </a:lnTo>
                <a:lnTo>
                  <a:pt x="3273870" y="1809723"/>
                </a:lnTo>
                <a:lnTo>
                  <a:pt x="3356499" y="1831814"/>
                </a:lnTo>
                <a:cubicBezTo>
                  <a:pt x="3494910" y="1877905"/>
                  <a:pt x="3624227" y="1948630"/>
                  <a:pt x="3737762" y="2040429"/>
                </a:cubicBezTo>
                <a:lnTo>
                  <a:pt x="3782120" y="2079979"/>
                </a:lnTo>
                <a:lnTo>
                  <a:pt x="3899650" y="1944776"/>
                </a:lnTo>
                <a:lnTo>
                  <a:pt x="3894519" y="1940316"/>
                </a:lnTo>
                <a:lnTo>
                  <a:pt x="3897642" y="1938209"/>
                </a:lnTo>
                <a:lnTo>
                  <a:pt x="3463968" y="1295260"/>
                </a:lnTo>
                <a:lnTo>
                  <a:pt x="3452108" y="1303259"/>
                </a:lnTo>
                <a:lnTo>
                  <a:pt x="3452032" y="1303012"/>
                </a:lnTo>
                <a:lnTo>
                  <a:pt x="3200783" y="1379827"/>
                </a:lnTo>
                <a:lnTo>
                  <a:pt x="2953446" y="570824"/>
                </a:lnTo>
                <a:lnTo>
                  <a:pt x="2970425" y="570059"/>
                </a:lnTo>
                <a:cubicBezTo>
                  <a:pt x="3988200" y="574986"/>
                  <a:pt x="4928051" y="1235584"/>
                  <a:pt x="5241278" y="2260104"/>
                </a:cubicBezTo>
                <a:cubicBezTo>
                  <a:pt x="5554505" y="3284623"/>
                  <a:pt x="5144735" y="4357842"/>
                  <a:pt x="4303716" y="4931060"/>
                </a:cubicBezTo>
                <a:lnTo>
                  <a:pt x="4289213" y="4939919"/>
                </a:lnTo>
                <a:lnTo>
                  <a:pt x="4055813" y="4176505"/>
                </a:lnTo>
                <a:lnTo>
                  <a:pt x="4307062" y="4099690"/>
                </a:lnTo>
                <a:lnTo>
                  <a:pt x="4306987" y="4099443"/>
                </a:lnTo>
                <a:lnTo>
                  <a:pt x="4321293" y="4099443"/>
                </a:lnTo>
                <a:lnTo>
                  <a:pt x="4321292" y="3323906"/>
                </a:lnTo>
                <a:lnTo>
                  <a:pt x="4317525" y="3323905"/>
                </a:lnTo>
                <a:lnTo>
                  <a:pt x="4319285" y="3317339"/>
                </a:lnTo>
                <a:lnTo>
                  <a:pt x="4146243" y="3270973"/>
                </a:lnTo>
                <a:lnTo>
                  <a:pt x="4131585" y="3328566"/>
                </a:lnTo>
                <a:cubicBezTo>
                  <a:pt x="4017476" y="3700814"/>
                  <a:pt x="3726514" y="4011576"/>
                  <a:pt x="3326156" y="4133977"/>
                </a:cubicBezTo>
                <a:cubicBezTo>
                  <a:pt x="2925800" y="4256378"/>
                  <a:pt x="2510805" y="4161449"/>
                  <a:pt x="2208046" y="3916650"/>
                </a:cubicBezTo>
                <a:lnTo>
                  <a:pt x="2163847" y="3877243"/>
                </a:lnTo>
                <a:lnTo>
                  <a:pt x="2046187" y="4011222"/>
                </a:lnTo>
                <a:lnTo>
                  <a:pt x="2052051" y="4016372"/>
                </a:lnTo>
                <a:lnTo>
                  <a:pt x="2048495" y="4018771"/>
                </a:lnTo>
                <a:lnTo>
                  <a:pt x="2478585" y="4656405"/>
                </a:lnTo>
                <a:lnTo>
                  <a:pt x="2479229" y="4658515"/>
                </a:lnTo>
                <a:lnTo>
                  <a:pt x="2479874" y="4658317"/>
                </a:lnTo>
                <a:lnTo>
                  <a:pt x="2482170" y="4661720"/>
                </a:lnTo>
                <a:lnTo>
                  <a:pt x="2493300" y="4654213"/>
                </a:lnTo>
                <a:lnTo>
                  <a:pt x="2744146" y="4577521"/>
                </a:lnTo>
                <a:close/>
                <a:moveTo>
                  <a:pt x="3822777" y="5786258"/>
                </a:moveTo>
                <a:cubicBezTo>
                  <a:pt x="5384708" y="5308728"/>
                  <a:pt x="6263788" y="3655418"/>
                  <a:pt x="5786258" y="2093487"/>
                </a:cubicBezTo>
                <a:cubicBezTo>
                  <a:pt x="5308728" y="531556"/>
                  <a:pt x="3655418" y="-347524"/>
                  <a:pt x="2093487" y="130006"/>
                </a:cubicBezTo>
                <a:cubicBezTo>
                  <a:pt x="531557" y="607536"/>
                  <a:pt x="-347524" y="2260846"/>
                  <a:pt x="130006" y="3822777"/>
                </a:cubicBezTo>
                <a:cubicBezTo>
                  <a:pt x="607536" y="5384707"/>
                  <a:pt x="2260846" y="6263788"/>
                  <a:pt x="3822777" y="578625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Moteur universel</a:t>
            </a:r>
          </a:p>
        </p:txBody>
      </p:sp>
      <p:grpSp>
        <p:nvGrpSpPr>
          <p:cNvPr id="39" name="Group 38"/>
          <p:cNvGrpSpPr/>
          <p:nvPr/>
        </p:nvGrpSpPr>
        <p:grpSpPr>
          <a:xfrm>
            <a:off x="2458765" y="1633747"/>
            <a:ext cx="1863803" cy="743220"/>
            <a:chOff x="2312733" y="1192908"/>
            <a:chExt cx="1863803" cy="743220"/>
          </a:xfrm>
        </p:grpSpPr>
        <p:grpSp>
          <p:nvGrpSpPr>
            <p:cNvPr id="49" name="Group 48"/>
            <p:cNvGrpSpPr>
              <a:grpSpLocks noChangeAspect="1"/>
            </p:cNvGrpSpPr>
            <p:nvPr/>
          </p:nvGrpSpPr>
          <p:grpSpPr>
            <a:xfrm>
              <a:off x="3930062" y="1457018"/>
              <a:ext cx="246474" cy="234000"/>
              <a:chOff x="8067290" y="1671471"/>
              <a:chExt cx="274320" cy="260436"/>
            </a:xfrm>
          </p:grpSpPr>
          <p:sp>
            <p:nvSpPr>
              <p:cNvPr id="59" name="Oval 58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60" name="Oval 59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50" name="Group 49"/>
            <p:cNvGrpSpPr>
              <a:grpSpLocks noChangeAspect="1"/>
            </p:cNvGrpSpPr>
            <p:nvPr/>
          </p:nvGrpSpPr>
          <p:grpSpPr>
            <a:xfrm>
              <a:off x="3930062" y="1702128"/>
              <a:ext cx="246474" cy="234000"/>
              <a:chOff x="8067290" y="1671471"/>
              <a:chExt cx="274320" cy="260436"/>
            </a:xfrm>
          </p:grpSpPr>
          <p:sp>
            <p:nvSpPr>
              <p:cNvPr id="57" name="Oval 56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58" name="Oval 57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51" name="Group 50"/>
            <p:cNvGrpSpPr>
              <a:grpSpLocks noChangeAspect="1"/>
            </p:cNvGrpSpPr>
            <p:nvPr/>
          </p:nvGrpSpPr>
          <p:grpSpPr>
            <a:xfrm>
              <a:off x="3930062" y="1211908"/>
              <a:ext cx="246474" cy="234000"/>
              <a:chOff x="8067290" y="1671471"/>
              <a:chExt cx="274320" cy="260436"/>
            </a:xfrm>
          </p:grpSpPr>
          <p:sp>
            <p:nvSpPr>
              <p:cNvPr id="55" name="Oval 54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56" name="Oval 55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52" name="Flowchart: Summing Junction 51"/>
            <p:cNvSpPr>
              <a:spLocks noChangeAspect="1"/>
            </p:cNvSpPr>
            <p:nvPr/>
          </p:nvSpPr>
          <p:spPr>
            <a:xfrm flipV="1">
              <a:off x="2312733" y="1192908"/>
              <a:ext cx="234000" cy="2340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3" name="Flowchart: Summing Junction 52"/>
            <p:cNvSpPr>
              <a:spLocks noChangeAspect="1"/>
            </p:cNvSpPr>
            <p:nvPr/>
          </p:nvSpPr>
          <p:spPr>
            <a:xfrm flipV="1">
              <a:off x="2312733" y="1698267"/>
              <a:ext cx="234000" cy="2340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4" name="Flowchart: Summing Junction 53"/>
            <p:cNvSpPr>
              <a:spLocks noChangeAspect="1"/>
            </p:cNvSpPr>
            <p:nvPr/>
          </p:nvSpPr>
          <p:spPr>
            <a:xfrm flipV="1">
              <a:off x="2312733" y="1445587"/>
              <a:ext cx="234000" cy="2340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2452669" y="5315731"/>
            <a:ext cx="1885067" cy="772047"/>
            <a:chOff x="2306637" y="4874892"/>
            <a:chExt cx="1885067" cy="772047"/>
          </a:xfrm>
        </p:grpSpPr>
        <p:grpSp>
          <p:nvGrpSpPr>
            <p:cNvPr id="62" name="Group 61"/>
            <p:cNvGrpSpPr>
              <a:grpSpLocks noChangeAspect="1"/>
            </p:cNvGrpSpPr>
            <p:nvPr/>
          </p:nvGrpSpPr>
          <p:grpSpPr>
            <a:xfrm>
              <a:off x="3930062" y="5139002"/>
              <a:ext cx="261642" cy="248400"/>
              <a:chOff x="8067290" y="1671471"/>
              <a:chExt cx="274320" cy="260436"/>
            </a:xfrm>
          </p:grpSpPr>
          <p:sp>
            <p:nvSpPr>
              <p:cNvPr id="72" name="Oval 71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73" name="Oval 72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63" name="Group 62"/>
            <p:cNvGrpSpPr>
              <a:grpSpLocks noChangeAspect="1"/>
            </p:cNvGrpSpPr>
            <p:nvPr/>
          </p:nvGrpSpPr>
          <p:grpSpPr>
            <a:xfrm>
              <a:off x="3930062" y="5390208"/>
              <a:ext cx="261642" cy="248400"/>
              <a:chOff x="8067290" y="1671471"/>
              <a:chExt cx="274320" cy="260436"/>
            </a:xfrm>
          </p:grpSpPr>
          <p:sp>
            <p:nvSpPr>
              <p:cNvPr id="70" name="Oval 69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71" name="Oval 70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64" name="Group 63"/>
            <p:cNvGrpSpPr>
              <a:grpSpLocks noChangeAspect="1"/>
            </p:cNvGrpSpPr>
            <p:nvPr/>
          </p:nvGrpSpPr>
          <p:grpSpPr>
            <a:xfrm>
              <a:off x="3930062" y="4881700"/>
              <a:ext cx="261642" cy="248400"/>
              <a:chOff x="8067290" y="1671471"/>
              <a:chExt cx="274320" cy="260436"/>
            </a:xfrm>
          </p:grpSpPr>
          <p:sp>
            <p:nvSpPr>
              <p:cNvPr id="68" name="Oval 67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69" name="Oval 68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65" name="Flowchart: Summing Junction 64"/>
            <p:cNvSpPr>
              <a:spLocks noChangeAspect="1"/>
            </p:cNvSpPr>
            <p:nvPr/>
          </p:nvSpPr>
          <p:spPr>
            <a:xfrm flipV="1">
              <a:off x="2306637" y="4874892"/>
              <a:ext cx="248400" cy="2484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6" name="Flowchart: Summing Junction 65"/>
            <p:cNvSpPr>
              <a:spLocks noChangeAspect="1"/>
            </p:cNvSpPr>
            <p:nvPr/>
          </p:nvSpPr>
          <p:spPr>
            <a:xfrm flipV="1">
              <a:off x="2306637" y="5398539"/>
              <a:ext cx="248400" cy="2484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7" name="Flowchart: Summing Junction 66"/>
            <p:cNvSpPr>
              <a:spLocks noChangeAspect="1"/>
            </p:cNvSpPr>
            <p:nvPr/>
          </p:nvSpPr>
          <p:spPr>
            <a:xfrm flipV="1">
              <a:off x="2306637" y="5139764"/>
              <a:ext cx="248400" cy="2484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2" name="Group 1"/>
          <p:cNvGrpSpPr/>
          <p:nvPr/>
        </p:nvGrpSpPr>
        <p:grpSpPr>
          <a:xfrm rot="1800000">
            <a:off x="2325958" y="2772263"/>
            <a:ext cx="2144245" cy="2144245"/>
            <a:chOff x="3495283" y="2594239"/>
            <a:chExt cx="2144245" cy="2144245"/>
          </a:xfrm>
        </p:grpSpPr>
        <p:grpSp>
          <p:nvGrpSpPr>
            <p:cNvPr id="82" name="Group 81"/>
            <p:cNvGrpSpPr/>
            <p:nvPr/>
          </p:nvGrpSpPr>
          <p:grpSpPr>
            <a:xfrm rot="-1800000" flipV="1">
              <a:off x="4430246" y="2594239"/>
              <a:ext cx="274320" cy="2144245"/>
              <a:chOff x="5504466" y="2439384"/>
              <a:chExt cx="274320" cy="2144245"/>
            </a:xfrm>
          </p:grpSpPr>
          <p:cxnSp>
            <p:nvCxnSpPr>
              <p:cNvPr id="83" name="Straight Connector 82"/>
              <p:cNvCxnSpPr>
                <a:stCxn id="86" idx="4"/>
                <a:endCxn id="84" idx="0"/>
              </p:cNvCxnSpPr>
              <p:nvPr/>
            </p:nvCxnSpPr>
            <p:spPr>
              <a:xfrm flipH="1">
                <a:off x="5641626" y="2686141"/>
                <a:ext cx="1" cy="1637052"/>
              </a:xfrm>
              <a:prstGeom prst="line">
                <a:avLst/>
              </a:prstGeom>
              <a:ln w="44450">
                <a:solidFill>
                  <a:schemeClr val="tx1"/>
                </a:solidFill>
                <a:miter lim="800000"/>
                <a:headEnd type="none" w="lg" len="lg"/>
                <a:tail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4" name="Oval 83"/>
              <p:cNvSpPr/>
              <p:nvPr/>
            </p:nvSpPr>
            <p:spPr>
              <a:xfrm>
                <a:off x="5504466" y="4323193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85" name="Oval 84"/>
              <p:cNvSpPr/>
              <p:nvPr/>
            </p:nvSpPr>
            <p:spPr>
              <a:xfrm>
                <a:off x="5610420" y="4423784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86" name="Flowchart: Summing Junction 85"/>
              <p:cNvSpPr/>
              <p:nvPr/>
            </p:nvSpPr>
            <p:spPr>
              <a:xfrm>
                <a:off x="5518248" y="2439384"/>
                <a:ext cx="246757" cy="246757"/>
              </a:xfrm>
              <a:prstGeom prst="flowChartSummingJunction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grpSp>
          <p:nvGrpSpPr>
            <p:cNvPr id="87" name="Group 86"/>
            <p:cNvGrpSpPr/>
            <p:nvPr/>
          </p:nvGrpSpPr>
          <p:grpSpPr>
            <a:xfrm rot="1800000" flipV="1">
              <a:off x="4430246" y="2594239"/>
              <a:ext cx="274320" cy="2144245"/>
              <a:chOff x="5504466" y="2439384"/>
              <a:chExt cx="274320" cy="2144245"/>
            </a:xfrm>
          </p:grpSpPr>
          <p:cxnSp>
            <p:nvCxnSpPr>
              <p:cNvPr id="88" name="Straight Connector 87"/>
              <p:cNvCxnSpPr>
                <a:stCxn id="91" idx="4"/>
                <a:endCxn id="89" idx="0"/>
              </p:cNvCxnSpPr>
              <p:nvPr/>
            </p:nvCxnSpPr>
            <p:spPr>
              <a:xfrm flipH="1">
                <a:off x="5641626" y="2686141"/>
                <a:ext cx="1" cy="1637052"/>
              </a:xfrm>
              <a:prstGeom prst="line">
                <a:avLst/>
              </a:prstGeom>
              <a:ln w="44450">
                <a:solidFill>
                  <a:schemeClr val="tx1"/>
                </a:solidFill>
                <a:miter lim="800000"/>
                <a:headEnd type="none" w="lg" len="lg"/>
                <a:tail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9" name="Oval 88"/>
              <p:cNvSpPr/>
              <p:nvPr/>
            </p:nvSpPr>
            <p:spPr>
              <a:xfrm>
                <a:off x="5504466" y="4323193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90" name="Oval 89"/>
              <p:cNvSpPr/>
              <p:nvPr/>
            </p:nvSpPr>
            <p:spPr>
              <a:xfrm>
                <a:off x="5610420" y="4423784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91" name="Flowchart: Summing Junction 90"/>
              <p:cNvSpPr/>
              <p:nvPr/>
            </p:nvSpPr>
            <p:spPr>
              <a:xfrm>
                <a:off x="5518248" y="2439384"/>
                <a:ext cx="246757" cy="246757"/>
              </a:xfrm>
              <a:prstGeom prst="flowChartSummingJunction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grpSp>
          <p:nvGrpSpPr>
            <p:cNvPr id="92" name="Group 91"/>
            <p:cNvGrpSpPr/>
            <p:nvPr/>
          </p:nvGrpSpPr>
          <p:grpSpPr>
            <a:xfrm rot="16200000" flipV="1">
              <a:off x="4430246" y="2594239"/>
              <a:ext cx="274320" cy="2144245"/>
              <a:chOff x="5504466" y="2439384"/>
              <a:chExt cx="274320" cy="2144245"/>
            </a:xfrm>
          </p:grpSpPr>
          <p:cxnSp>
            <p:nvCxnSpPr>
              <p:cNvPr id="93" name="Straight Connector 92"/>
              <p:cNvCxnSpPr>
                <a:stCxn id="96" idx="4"/>
                <a:endCxn id="94" idx="0"/>
              </p:cNvCxnSpPr>
              <p:nvPr/>
            </p:nvCxnSpPr>
            <p:spPr>
              <a:xfrm flipH="1">
                <a:off x="5641626" y="2686141"/>
                <a:ext cx="1" cy="1637052"/>
              </a:xfrm>
              <a:prstGeom prst="line">
                <a:avLst/>
              </a:prstGeom>
              <a:ln w="44450">
                <a:solidFill>
                  <a:schemeClr val="tx1"/>
                </a:solidFill>
                <a:miter lim="800000"/>
                <a:headEnd type="none" w="lg" len="lg"/>
                <a:tail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4" name="Oval 93"/>
              <p:cNvSpPr/>
              <p:nvPr/>
            </p:nvSpPr>
            <p:spPr>
              <a:xfrm>
                <a:off x="5504466" y="4323193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95" name="Oval 94"/>
              <p:cNvSpPr/>
              <p:nvPr/>
            </p:nvSpPr>
            <p:spPr>
              <a:xfrm>
                <a:off x="5610420" y="4423784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96" name="Flowchart: Summing Junction 95"/>
              <p:cNvSpPr/>
              <p:nvPr/>
            </p:nvSpPr>
            <p:spPr>
              <a:xfrm>
                <a:off x="5518248" y="2439384"/>
                <a:ext cx="246757" cy="246757"/>
              </a:xfrm>
              <a:prstGeom prst="flowChartSummingJunction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</p:grpSp>
      <p:sp>
        <p:nvSpPr>
          <p:cNvPr id="30" name="Rectangle 29"/>
          <p:cNvSpPr/>
          <p:nvPr/>
        </p:nvSpPr>
        <p:spPr>
          <a:xfrm>
            <a:off x="3358835" y="3342100"/>
            <a:ext cx="90000" cy="9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1" name="Rectangle 30"/>
          <p:cNvSpPr/>
          <p:nvPr/>
        </p:nvSpPr>
        <p:spPr>
          <a:xfrm>
            <a:off x="3358835" y="4252212"/>
            <a:ext cx="90000" cy="9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74" name="Chart 73"/>
          <p:cNvGraphicFramePr/>
          <p:nvPr/>
        </p:nvGraphicFramePr>
        <p:xfrm>
          <a:off x="6580077" y="4606500"/>
          <a:ext cx="2424442" cy="21950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75" name="Straight Arrow Connector 74"/>
          <p:cNvCxnSpPr/>
          <p:nvPr/>
        </p:nvCxnSpPr>
        <p:spPr>
          <a:xfrm rot="5400000" flipV="1">
            <a:off x="3388244" y="2814966"/>
            <a:ext cx="0" cy="2052000"/>
          </a:xfrm>
          <a:prstGeom prst="straightConnector1">
            <a:avLst/>
          </a:prstGeom>
          <a:ln w="88900">
            <a:gradFill>
              <a:gsLst>
                <a:gs pos="70000">
                  <a:schemeClr val="bg1">
                    <a:lumMod val="85000"/>
                  </a:schemeClr>
                </a:gs>
                <a:gs pos="75000">
                  <a:srgbClr val="FF0000"/>
                </a:gs>
                <a:gs pos="30000">
                  <a:schemeClr val="bg1">
                    <a:lumMod val="85000"/>
                  </a:schemeClr>
                </a:gs>
                <a:gs pos="25000">
                  <a:schemeClr val="accent1">
                    <a:lumMod val="75000"/>
                  </a:schemeClr>
                </a:gs>
                <a:gs pos="0">
                  <a:schemeClr val="accent1">
                    <a:lumMod val="75000"/>
                  </a:schemeClr>
                </a:gs>
                <a:gs pos="100000">
                  <a:srgbClr val="FF0000"/>
                </a:gs>
              </a:gsLst>
              <a:lin ang="5400000" scaled="1"/>
            </a:gradFill>
            <a:headEnd type="triangl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>
            <a:spLocks noChangeAspect="1"/>
          </p:cNvSpPr>
          <p:nvPr/>
        </p:nvSpPr>
        <p:spPr>
          <a:xfrm>
            <a:off x="2980988" y="3425376"/>
            <a:ext cx="831180" cy="83118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3" name="Oval 32"/>
          <p:cNvSpPr>
            <a:spLocks noChangeAspect="1"/>
          </p:cNvSpPr>
          <p:nvPr/>
        </p:nvSpPr>
        <p:spPr>
          <a:xfrm>
            <a:off x="3090076" y="3534464"/>
            <a:ext cx="613004" cy="613004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8" name="Rectangle 77"/>
          <p:cNvSpPr/>
          <p:nvPr/>
        </p:nvSpPr>
        <p:spPr>
          <a:xfrm>
            <a:off x="2714726" y="1019095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79" name="Rectangle 78"/>
          <p:cNvSpPr/>
          <p:nvPr/>
        </p:nvSpPr>
        <p:spPr>
          <a:xfrm>
            <a:off x="2714706" y="5096739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80" name="Arc 79"/>
          <p:cNvSpPr>
            <a:spLocks noChangeAspect="1"/>
          </p:cNvSpPr>
          <p:nvPr/>
        </p:nvSpPr>
        <p:spPr>
          <a:xfrm rot="10800000">
            <a:off x="1831162" y="2421030"/>
            <a:ext cx="2880000" cy="2880000"/>
          </a:xfrm>
          <a:prstGeom prst="arc">
            <a:avLst>
              <a:gd name="adj1" fmla="val 9639379"/>
              <a:gd name="adj2" fmla="val 12037490"/>
            </a:avLst>
          </a:prstGeom>
          <a:ln w="22225">
            <a:solidFill>
              <a:schemeClr val="tx1"/>
            </a:solidFill>
            <a:headEnd type="none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6" name="TextBox 75"/>
          <p:cNvSpPr txBox="1"/>
          <p:nvPr/>
        </p:nvSpPr>
        <p:spPr>
          <a:xfrm>
            <a:off x="5371889" y="219445"/>
            <a:ext cx="370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/>
              <a:t>Moteur à excitation série, alimenté en sinus</a:t>
            </a:r>
          </a:p>
        </p:txBody>
      </p:sp>
      <p:grpSp>
        <p:nvGrpSpPr>
          <p:cNvPr id="77" name="Group 76"/>
          <p:cNvGrpSpPr/>
          <p:nvPr/>
        </p:nvGrpSpPr>
        <p:grpSpPr>
          <a:xfrm>
            <a:off x="7204822" y="1033080"/>
            <a:ext cx="914506" cy="1192138"/>
            <a:chOff x="2712557" y="4043769"/>
            <a:chExt cx="914506" cy="1192138"/>
          </a:xfrm>
        </p:grpSpPr>
        <p:sp>
          <p:nvSpPr>
            <p:cNvPr id="81" name="TextBox 80"/>
            <p:cNvSpPr txBox="1"/>
            <p:nvPr/>
          </p:nvSpPr>
          <p:spPr>
            <a:xfrm>
              <a:off x="2712557" y="4522922"/>
              <a:ext cx="27122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+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cxnSp>
          <p:nvCxnSpPr>
            <p:cNvPr id="97" name="Straight Connector 96"/>
            <p:cNvCxnSpPr/>
            <p:nvPr/>
          </p:nvCxnSpPr>
          <p:spPr>
            <a:xfrm>
              <a:off x="2723565" y="4799921"/>
              <a:ext cx="831576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TextBox 97"/>
            <p:cNvSpPr txBox="1"/>
            <p:nvPr/>
          </p:nvSpPr>
          <p:spPr>
            <a:xfrm>
              <a:off x="3357482" y="4524320"/>
              <a:ext cx="2359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-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grpSp>
          <p:nvGrpSpPr>
            <p:cNvPr id="99" name="Group 98"/>
            <p:cNvGrpSpPr/>
            <p:nvPr/>
          </p:nvGrpSpPr>
          <p:grpSpPr>
            <a:xfrm>
              <a:off x="2888419" y="4583897"/>
              <a:ext cx="571503" cy="432048"/>
              <a:chOff x="5769035" y="1988840"/>
              <a:chExt cx="571503" cy="432048"/>
            </a:xfrm>
          </p:grpSpPr>
          <p:sp>
            <p:nvSpPr>
              <p:cNvPr id="107" name="Rectangle 106"/>
              <p:cNvSpPr/>
              <p:nvPr/>
            </p:nvSpPr>
            <p:spPr>
              <a:xfrm>
                <a:off x="5769035" y="2150864"/>
                <a:ext cx="571503" cy="1080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108" name="Oval 107"/>
              <p:cNvSpPr/>
              <p:nvPr/>
            </p:nvSpPr>
            <p:spPr>
              <a:xfrm>
                <a:off x="5838762" y="1988840"/>
                <a:ext cx="432048" cy="43204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 u="sng">
                  <a:solidFill>
                    <a:schemeClr val="tx1"/>
                  </a:solidFill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</p:grpSp>
        <p:sp>
          <p:nvSpPr>
            <p:cNvPr id="100" name="Rectangle 99"/>
            <p:cNvSpPr/>
            <p:nvPr/>
          </p:nvSpPr>
          <p:spPr>
            <a:xfrm rot="16200000">
              <a:off x="2964918" y="4182199"/>
              <a:ext cx="400412" cy="12355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01" name="Straight Connector 100"/>
            <p:cNvCxnSpPr/>
            <p:nvPr/>
          </p:nvCxnSpPr>
          <p:spPr>
            <a:xfrm>
              <a:off x="3113724" y="4049133"/>
              <a:ext cx="441417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3111163" y="4439890"/>
              <a:ext cx="515900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2728610" y="4799946"/>
              <a:ext cx="0" cy="432000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3622170" y="4435930"/>
              <a:ext cx="0" cy="799977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Arc 104"/>
            <p:cNvSpPr/>
            <p:nvPr/>
          </p:nvSpPr>
          <p:spPr>
            <a:xfrm rot="2700000" flipH="1">
              <a:off x="2996733" y="4653341"/>
              <a:ext cx="360040" cy="360040"/>
            </a:xfrm>
            <a:prstGeom prst="arc">
              <a:avLst/>
            </a:prstGeom>
            <a:ln w="12700">
              <a:solidFill>
                <a:schemeClr val="tx1"/>
              </a:solidFill>
              <a:headEnd type="triangle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06" name="Straight Connector 105"/>
            <p:cNvCxnSpPr/>
            <p:nvPr/>
          </p:nvCxnSpPr>
          <p:spPr>
            <a:xfrm>
              <a:off x="3556442" y="4045165"/>
              <a:ext cx="0" cy="75711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9369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4" grpId="0">
        <p:bldAsOne/>
      </p:bldGraphic>
      <p:bldP spid="78" grpId="0" animBg="1"/>
      <p:bldP spid="79" grpId="0" animBg="1"/>
      <p:bldP spid="7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val 22"/>
          <p:cNvSpPr>
            <a:spLocks noChangeAspect="1"/>
          </p:cNvSpPr>
          <p:nvPr/>
        </p:nvSpPr>
        <p:spPr>
          <a:xfrm>
            <a:off x="2267515" y="2716874"/>
            <a:ext cx="2232000" cy="22320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" name="Freeform 17"/>
          <p:cNvSpPr/>
          <p:nvPr/>
        </p:nvSpPr>
        <p:spPr>
          <a:xfrm rot="20580000" flipV="1">
            <a:off x="417364" y="905551"/>
            <a:ext cx="5916264" cy="5916264"/>
          </a:xfrm>
          <a:custGeom>
            <a:avLst/>
            <a:gdLst>
              <a:gd name="connsiteX0" fmla="*/ 2978703 w 5916264"/>
              <a:gd name="connsiteY0" fmla="*/ 5344723 h 5916264"/>
              <a:gd name="connsiteX1" fmla="*/ 2945840 w 5916264"/>
              <a:gd name="connsiteY1" fmla="*/ 5346204 h 5916264"/>
              <a:gd name="connsiteX2" fmla="*/ 674986 w 5916264"/>
              <a:gd name="connsiteY2" fmla="*/ 3656160 h 5916264"/>
              <a:gd name="connsiteX3" fmla="*/ 1612548 w 5916264"/>
              <a:gd name="connsiteY3" fmla="*/ 985204 h 5916264"/>
              <a:gd name="connsiteX4" fmla="*/ 1640621 w 5916264"/>
              <a:gd name="connsiteY4" fmla="*/ 968055 h 5916264"/>
              <a:gd name="connsiteX5" fmla="*/ 1889115 w 5916264"/>
              <a:gd name="connsiteY5" fmla="*/ 1780844 h 5916264"/>
              <a:gd name="connsiteX6" fmla="*/ 1638270 w 5916264"/>
              <a:gd name="connsiteY6" fmla="*/ 1857535 h 5916264"/>
              <a:gd name="connsiteX7" fmla="*/ 1624844 w 5916264"/>
              <a:gd name="connsiteY7" fmla="*/ 1857535 h 5916264"/>
              <a:gd name="connsiteX8" fmla="*/ 1624844 w 5916264"/>
              <a:gd name="connsiteY8" fmla="*/ 1861640 h 5916264"/>
              <a:gd name="connsiteX9" fmla="*/ 1624199 w 5916264"/>
              <a:gd name="connsiteY9" fmla="*/ 1861837 h 5916264"/>
              <a:gd name="connsiteX10" fmla="*/ 1624844 w 5916264"/>
              <a:gd name="connsiteY10" fmla="*/ 1863946 h 5916264"/>
              <a:gd name="connsiteX11" fmla="*/ 1624844 w 5916264"/>
              <a:gd name="connsiteY11" fmla="*/ 2633072 h 5916264"/>
              <a:gd name="connsiteX12" fmla="*/ 1629134 w 5916264"/>
              <a:gd name="connsiteY12" fmla="*/ 2633072 h 5916264"/>
              <a:gd name="connsiteX13" fmla="*/ 1627152 w 5916264"/>
              <a:gd name="connsiteY13" fmla="*/ 2640621 h 5916264"/>
              <a:gd name="connsiteX14" fmla="*/ 1799617 w 5916264"/>
              <a:gd name="connsiteY14" fmla="*/ 2685900 h 5916264"/>
              <a:gd name="connsiteX15" fmla="*/ 1814223 w 5916264"/>
              <a:gd name="connsiteY15" fmla="*/ 2628514 h 5916264"/>
              <a:gd name="connsiteX16" fmla="*/ 2013649 w 5916264"/>
              <a:gd name="connsiteY16" fmla="*/ 2242365 h 5916264"/>
              <a:gd name="connsiteX17" fmla="*/ 2078094 w 5916264"/>
              <a:gd name="connsiteY17" fmla="*/ 2168312 h 5916264"/>
              <a:gd name="connsiteX18" fmla="*/ 2124827 w 5916264"/>
              <a:gd name="connsiteY18" fmla="*/ 2118391 h 5916264"/>
              <a:gd name="connsiteX19" fmla="*/ 2194370 w 5916264"/>
              <a:gd name="connsiteY19" fmla="*/ 2055732 h 5916264"/>
              <a:gd name="connsiteX20" fmla="*/ 2245958 w 5916264"/>
              <a:gd name="connsiteY20" fmla="*/ 2014691 h 5916264"/>
              <a:gd name="connsiteX21" fmla="*/ 2325188 w 5916264"/>
              <a:gd name="connsiteY21" fmla="*/ 1959265 h 5916264"/>
              <a:gd name="connsiteX22" fmla="*/ 2380509 w 5916264"/>
              <a:gd name="connsiteY22" fmla="*/ 1927353 h 5916264"/>
              <a:gd name="connsiteX23" fmla="*/ 2470050 w 5916264"/>
              <a:gd name="connsiteY23" fmla="*/ 1880081 h 5916264"/>
              <a:gd name="connsiteX24" fmla="*/ 2520058 w 5916264"/>
              <a:gd name="connsiteY24" fmla="*/ 1860556 h 5916264"/>
              <a:gd name="connsiteX25" fmla="*/ 2619651 w 5916264"/>
              <a:gd name="connsiteY25" fmla="*/ 1823103 h 5916264"/>
              <a:gd name="connsiteX26" fmla="*/ 2717769 w 5916264"/>
              <a:gd name="connsiteY26" fmla="*/ 1799745 h 5916264"/>
              <a:gd name="connsiteX27" fmla="*/ 2776147 w 5916264"/>
              <a:gd name="connsiteY27" fmla="*/ 1786618 h 5916264"/>
              <a:gd name="connsiteX28" fmla="*/ 2870725 w 5916264"/>
              <a:gd name="connsiteY28" fmla="*/ 1776396 h 5916264"/>
              <a:gd name="connsiteX29" fmla="*/ 2942285 w 5916264"/>
              <a:gd name="connsiteY29" fmla="*/ 1771365 h 5916264"/>
              <a:gd name="connsiteX30" fmla="*/ 3031119 w 5916264"/>
              <a:gd name="connsiteY30" fmla="*/ 1772876 h 5916264"/>
              <a:gd name="connsiteX31" fmla="*/ 3107757 w 5916264"/>
              <a:gd name="connsiteY31" fmla="*/ 1778914 h 5916264"/>
              <a:gd name="connsiteX32" fmla="*/ 3189657 w 5916264"/>
              <a:gd name="connsiteY32" fmla="*/ 1790452 h 5916264"/>
              <a:gd name="connsiteX33" fmla="*/ 3273870 w 5916264"/>
              <a:gd name="connsiteY33" fmla="*/ 1809723 h 5916264"/>
              <a:gd name="connsiteX34" fmla="*/ 3356499 w 5916264"/>
              <a:gd name="connsiteY34" fmla="*/ 1831814 h 5916264"/>
              <a:gd name="connsiteX35" fmla="*/ 3737762 w 5916264"/>
              <a:gd name="connsiteY35" fmla="*/ 2040429 h 5916264"/>
              <a:gd name="connsiteX36" fmla="*/ 3782120 w 5916264"/>
              <a:gd name="connsiteY36" fmla="*/ 2079979 h 5916264"/>
              <a:gd name="connsiteX37" fmla="*/ 3899650 w 5916264"/>
              <a:gd name="connsiteY37" fmla="*/ 1944776 h 5916264"/>
              <a:gd name="connsiteX38" fmla="*/ 3894519 w 5916264"/>
              <a:gd name="connsiteY38" fmla="*/ 1940316 h 5916264"/>
              <a:gd name="connsiteX39" fmla="*/ 3897642 w 5916264"/>
              <a:gd name="connsiteY39" fmla="*/ 1938209 h 5916264"/>
              <a:gd name="connsiteX40" fmla="*/ 3463968 w 5916264"/>
              <a:gd name="connsiteY40" fmla="*/ 1295260 h 5916264"/>
              <a:gd name="connsiteX41" fmla="*/ 3452108 w 5916264"/>
              <a:gd name="connsiteY41" fmla="*/ 1303259 h 5916264"/>
              <a:gd name="connsiteX42" fmla="*/ 3452032 w 5916264"/>
              <a:gd name="connsiteY42" fmla="*/ 1303012 h 5916264"/>
              <a:gd name="connsiteX43" fmla="*/ 3200783 w 5916264"/>
              <a:gd name="connsiteY43" fmla="*/ 1379827 h 5916264"/>
              <a:gd name="connsiteX44" fmla="*/ 2953446 w 5916264"/>
              <a:gd name="connsiteY44" fmla="*/ 570824 h 5916264"/>
              <a:gd name="connsiteX45" fmla="*/ 2970425 w 5916264"/>
              <a:gd name="connsiteY45" fmla="*/ 570059 h 5916264"/>
              <a:gd name="connsiteX46" fmla="*/ 5241278 w 5916264"/>
              <a:gd name="connsiteY46" fmla="*/ 2260104 h 5916264"/>
              <a:gd name="connsiteX47" fmla="*/ 4303716 w 5916264"/>
              <a:gd name="connsiteY47" fmla="*/ 4931060 h 5916264"/>
              <a:gd name="connsiteX48" fmla="*/ 4289213 w 5916264"/>
              <a:gd name="connsiteY48" fmla="*/ 4939919 h 5916264"/>
              <a:gd name="connsiteX49" fmla="*/ 4055813 w 5916264"/>
              <a:gd name="connsiteY49" fmla="*/ 4176505 h 5916264"/>
              <a:gd name="connsiteX50" fmla="*/ 4307062 w 5916264"/>
              <a:gd name="connsiteY50" fmla="*/ 4099690 h 5916264"/>
              <a:gd name="connsiteX51" fmla="*/ 4306987 w 5916264"/>
              <a:gd name="connsiteY51" fmla="*/ 4099443 h 5916264"/>
              <a:gd name="connsiteX52" fmla="*/ 4321293 w 5916264"/>
              <a:gd name="connsiteY52" fmla="*/ 4099443 h 5916264"/>
              <a:gd name="connsiteX53" fmla="*/ 4321292 w 5916264"/>
              <a:gd name="connsiteY53" fmla="*/ 3323906 h 5916264"/>
              <a:gd name="connsiteX54" fmla="*/ 4317525 w 5916264"/>
              <a:gd name="connsiteY54" fmla="*/ 3323905 h 5916264"/>
              <a:gd name="connsiteX55" fmla="*/ 4319285 w 5916264"/>
              <a:gd name="connsiteY55" fmla="*/ 3317339 h 5916264"/>
              <a:gd name="connsiteX56" fmla="*/ 4146243 w 5916264"/>
              <a:gd name="connsiteY56" fmla="*/ 3270973 h 5916264"/>
              <a:gd name="connsiteX57" fmla="*/ 4131585 w 5916264"/>
              <a:gd name="connsiteY57" fmla="*/ 3328566 h 5916264"/>
              <a:gd name="connsiteX58" fmla="*/ 3326156 w 5916264"/>
              <a:gd name="connsiteY58" fmla="*/ 4133977 h 5916264"/>
              <a:gd name="connsiteX59" fmla="*/ 2208046 w 5916264"/>
              <a:gd name="connsiteY59" fmla="*/ 3916650 h 5916264"/>
              <a:gd name="connsiteX60" fmla="*/ 2163847 w 5916264"/>
              <a:gd name="connsiteY60" fmla="*/ 3877243 h 5916264"/>
              <a:gd name="connsiteX61" fmla="*/ 2046187 w 5916264"/>
              <a:gd name="connsiteY61" fmla="*/ 4011222 h 5916264"/>
              <a:gd name="connsiteX62" fmla="*/ 2052051 w 5916264"/>
              <a:gd name="connsiteY62" fmla="*/ 4016372 h 5916264"/>
              <a:gd name="connsiteX63" fmla="*/ 2048495 w 5916264"/>
              <a:gd name="connsiteY63" fmla="*/ 4018771 h 5916264"/>
              <a:gd name="connsiteX64" fmla="*/ 2478585 w 5916264"/>
              <a:gd name="connsiteY64" fmla="*/ 4656405 h 5916264"/>
              <a:gd name="connsiteX65" fmla="*/ 2479229 w 5916264"/>
              <a:gd name="connsiteY65" fmla="*/ 4658515 h 5916264"/>
              <a:gd name="connsiteX66" fmla="*/ 2479874 w 5916264"/>
              <a:gd name="connsiteY66" fmla="*/ 4658317 h 5916264"/>
              <a:gd name="connsiteX67" fmla="*/ 2482170 w 5916264"/>
              <a:gd name="connsiteY67" fmla="*/ 4661720 h 5916264"/>
              <a:gd name="connsiteX68" fmla="*/ 2493300 w 5916264"/>
              <a:gd name="connsiteY68" fmla="*/ 4654213 h 5916264"/>
              <a:gd name="connsiteX69" fmla="*/ 2744146 w 5916264"/>
              <a:gd name="connsiteY69" fmla="*/ 4577521 h 5916264"/>
              <a:gd name="connsiteX70" fmla="*/ 3822777 w 5916264"/>
              <a:gd name="connsiteY70" fmla="*/ 5786258 h 5916264"/>
              <a:gd name="connsiteX71" fmla="*/ 5786258 w 5916264"/>
              <a:gd name="connsiteY71" fmla="*/ 2093487 h 5916264"/>
              <a:gd name="connsiteX72" fmla="*/ 2093487 w 5916264"/>
              <a:gd name="connsiteY72" fmla="*/ 130006 h 5916264"/>
              <a:gd name="connsiteX73" fmla="*/ 130006 w 5916264"/>
              <a:gd name="connsiteY73" fmla="*/ 3822777 h 5916264"/>
              <a:gd name="connsiteX74" fmla="*/ 3822777 w 5916264"/>
              <a:gd name="connsiteY74" fmla="*/ 5786258 h 591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916264" h="5916264">
                <a:moveTo>
                  <a:pt x="2978703" y="5344723"/>
                </a:moveTo>
                <a:lnTo>
                  <a:pt x="2945840" y="5346204"/>
                </a:lnTo>
                <a:cubicBezTo>
                  <a:pt x="1928064" y="5341277"/>
                  <a:pt x="988213" y="4680679"/>
                  <a:pt x="674986" y="3656160"/>
                </a:cubicBezTo>
                <a:cubicBezTo>
                  <a:pt x="361759" y="2631640"/>
                  <a:pt x="771529" y="1558421"/>
                  <a:pt x="1612548" y="985204"/>
                </a:cubicBezTo>
                <a:lnTo>
                  <a:pt x="1640621" y="968055"/>
                </a:lnTo>
                <a:lnTo>
                  <a:pt x="1889115" y="1780844"/>
                </a:lnTo>
                <a:lnTo>
                  <a:pt x="1638270" y="1857535"/>
                </a:lnTo>
                <a:lnTo>
                  <a:pt x="1624844" y="1857535"/>
                </a:lnTo>
                <a:lnTo>
                  <a:pt x="1624844" y="1861640"/>
                </a:lnTo>
                <a:lnTo>
                  <a:pt x="1624199" y="1861837"/>
                </a:lnTo>
                <a:lnTo>
                  <a:pt x="1624844" y="1863946"/>
                </a:lnTo>
                <a:lnTo>
                  <a:pt x="1624844" y="2633072"/>
                </a:lnTo>
                <a:lnTo>
                  <a:pt x="1629134" y="2633072"/>
                </a:lnTo>
                <a:lnTo>
                  <a:pt x="1627152" y="2640621"/>
                </a:lnTo>
                <a:lnTo>
                  <a:pt x="1799617" y="2685900"/>
                </a:lnTo>
                <a:lnTo>
                  <a:pt x="1814223" y="2628514"/>
                </a:lnTo>
                <a:cubicBezTo>
                  <a:pt x="1857014" y="2488921"/>
                  <a:pt x="1924675" y="2357975"/>
                  <a:pt x="2013649" y="2242365"/>
                </a:cubicBezTo>
                <a:lnTo>
                  <a:pt x="2078094" y="2168312"/>
                </a:lnTo>
                <a:lnTo>
                  <a:pt x="2124827" y="2118391"/>
                </a:lnTo>
                <a:lnTo>
                  <a:pt x="2194370" y="2055732"/>
                </a:lnTo>
                <a:lnTo>
                  <a:pt x="2245958" y="2014691"/>
                </a:lnTo>
                <a:lnTo>
                  <a:pt x="2325188" y="1959265"/>
                </a:lnTo>
                <a:lnTo>
                  <a:pt x="2380509" y="1927353"/>
                </a:lnTo>
                <a:lnTo>
                  <a:pt x="2470050" y="1880081"/>
                </a:lnTo>
                <a:lnTo>
                  <a:pt x="2520058" y="1860556"/>
                </a:lnTo>
                <a:lnTo>
                  <a:pt x="2619651" y="1823103"/>
                </a:lnTo>
                <a:lnTo>
                  <a:pt x="2717769" y="1799745"/>
                </a:lnTo>
                <a:lnTo>
                  <a:pt x="2776147" y="1786618"/>
                </a:lnTo>
                <a:lnTo>
                  <a:pt x="2870725" y="1776396"/>
                </a:lnTo>
                <a:lnTo>
                  <a:pt x="2942285" y="1771365"/>
                </a:lnTo>
                <a:lnTo>
                  <a:pt x="3031119" y="1772876"/>
                </a:lnTo>
                <a:lnTo>
                  <a:pt x="3107757" y="1778914"/>
                </a:lnTo>
                <a:lnTo>
                  <a:pt x="3189657" y="1790452"/>
                </a:lnTo>
                <a:lnTo>
                  <a:pt x="3273870" y="1809723"/>
                </a:lnTo>
                <a:lnTo>
                  <a:pt x="3356499" y="1831814"/>
                </a:lnTo>
                <a:cubicBezTo>
                  <a:pt x="3494910" y="1877905"/>
                  <a:pt x="3624227" y="1948630"/>
                  <a:pt x="3737762" y="2040429"/>
                </a:cubicBezTo>
                <a:lnTo>
                  <a:pt x="3782120" y="2079979"/>
                </a:lnTo>
                <a:lnTo>
                  <a:pt x="3899650" y="1944776"/>
                </a:lnTo>
                <a:lnTo>
                  <a:pt x="3894519" y="1940316"/>
                </a:lnTo>
                <a:lnTo>
                  <a:pt x="3897642" y="1938209"/>
                </a:lnTo>
                <a:lnTo>
                  <a:pt x="3463968" y="1295260"/>
                </a:lnTo>
                <a:lnTo>
                  <a:pt x="3452108" y="1303259"/>
                </a:lnTo>
                <a:lnTo>
                  <a:pt x="3452032" y="1303012"/>
                </a:lnTo>
                <a:lnTo>
                  <a:pt x="3200783" y="1379827"/>
                </a:lnTo>
                <a:lnTo>
                  <a:pt x="2953446" y="570824"/>
                </a:lnTo>
                <a:lnTo>
                  <a:pt x="2970425" y="570059"/>
                </a:lnTo>
                <a:cubicBezTo>
                  <a:pt x="3988200" y="574986"/>
                  <a:pt x="4928051" y="1235584"/>
                  <a:pt x="5241278" y="2260104"/>
                </a:cubicBezTo>
                <a:cubicBezTo>
                  <a:pt x="5554505" y="3284623"/>
                  <a:pt x="5144735" y="4357842"/>
                  <a:pt x="4303716" y="4931060"/>
                </a:cubicBezTo>
                <a:lnTo>
                  <a:pt x="4289213" y="4939919"/>
                </a:lnTo>
                <a:lnTo>
                  <a:pt x="4055813" y="4176505"/>
                </a:lnTo>
                <a:lnTo>
                  <a:pt x="4307062" y="4099690"/>
                </a:lnTo>
                <a:lnTo>
                  <a:pt x="4306987" y="4099443"/>
                </a:lnTo>
                <a:lnTo>
                  <a:pt x="4321293" y="4099443"/>
                </a:lnTo>
                <a:lnTo>
                  <a:pt x="4321292" y="3323906"/>
                </a:lnTo>
                <a:lnTo>
                  <a:pt x="4317525" y="3323905"/>
                </a:lnTo>
                <a:lnTo>
                  <a:pt x="4319285" y="3317339"/>
                </a:lnTo>
                <a:lnTo>
                  <a:pt x="4146243" y="3270973"/>
                </a:lnTo>
                <a:lnTo>
                  <a:pt x="4131585" y="3328566"/>
                </a:lnTo>
                <a:cubicBezTo>
                  <a:pt x="4017476" y="3700814"/>
                  <a:pt x="3726514" y="4011576"/>
                  <a:pt x="3326156" y="4133977"/>
                </a:cubicBezTo>
                <a:cubicBezTo>
                  <a:pt x="2925800" y="4256378"/>
                  <a:pt x="2510805" y="4161449"/>
                  <a:pt x="2208046" y="3916650"/>
                </a:cubicBezTo>
                <a:lnTo>
                  <a:pt x="2163847" y="3877243"/>
                </a:lnTo>
                <a:lnTo>
                  <a:pt x="2046187" y="4011222"/>
                </a:lnTo>
                <a:lnTo>
                  <a:pt x="2052051" y="4016372"/>
                </a:lnTo>
                <a:lnTo>
                  <a:pt x="2048495" y="4018771"/>
                </a:lnTo>
                <a:lnTo>
                  <a:pt x="2478585" y="4656405"/>
                </a:lnTo>
                <a:lnTo>
                  <a:pt x="2479229" y="4658515"/>
                </a:lnTo>
                <a:lnTo>
                  <a:pt x="2479874" y="4658317"/>
                </a:lnTo>
                <a:lnTo>
                  <a:pt x="2482170" y="4661720"/>
                </a:lnTo>
                <a:lnTo>
                  <a:pt x="2493300" y="4654213"/>
                </a:lnTo>
                <a:lnTo>
                  <a:pt x="2744146" y="4577521"/>
                </a:lnTo>
                <a:close/>
                <a:moveTo>
                  <a:pt x="3822777" y="5786258"/>
                </a:moveTo>
                <a:cubicBezTo>
                  <a:pt x="5384708" y="5308728"/>
                  <a:pt x="6263788" y="3655418"/>
                  <a:pt x="5786258" y="2093487"/>
                </a:cubicBezTo>
                <a:cubicBezTo>
                  <a:pt x="5308728" y="531556"/>
                  <a:pt x="3655418" y="-347524"/>
                  <a:pt x="2093487" y="130006"/>
                </a:cubicBezTo>
                <a:cubicBezTo>
                  <a:pt x="531557" y="607536"/>
                  <a:pt x="-347524" y="2260846"/>
                  <a:pt x="130006" y="3822777"/>
                </a:cubicBezTo>
                <a:cubicBezTo>
                  <a:pt x="607536" y="5384707"/>
                  <a:pt x="2260846" y="6263788"/>
                  <a:pt x="3822777" y="578625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Moteur universel</a:t>
            </a:r>
          </a:p>
        </p:txBody>
      </p:sp>
      <p:grpSp>
        <p:nvGrpSpPr>
          <p:cNvPr id="39" name="Group 38"/>
          <p:cNvGrpSpPr/>
          <p:nvPr/>
        </p:nvGrpSpPr>
        <p:grpSpPr>
          <a:xfrm flipH="1">
            <a:off x="2442581" y="1625655"/>
            <a:ext cx="1863803" cy="743220"/>
            <a:chOff x="2312733" y="1192908"/>
            <a:chExt cx="1863803" cy="743220"/>
          </a:xfrm>
        </p:grpSpPr>
        <p:grpSp>
          <p:nvGrpSpPr>
            <p:cNvPr id="49" name="Group 48"/>
            <p:cNvGrpSpPr>
              <a:grpSpLocks noChangeAspect="1"/>
            </p:cNvGrpSpPr>
            <p:nvPr/>
          </p:nvGrpSpPr>
          <p:grpSpPr>
            <a:xfrm>
              <a:off x="3930062" y="1457018"/>
              <a:ext cx="246474" cy="234000"/>
              <a:chOff x="8067290" y="1671471"/>
              <a:chExt cx="274320" cy="260436"/>
            </a:xfrm>
          </p:grpSpPr>
          <p:sp>
            <p:nvSpPr>
              <p:cNvPr id="59" name="Oval 58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60" name="Oval 59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50" name="Group 49"/>
            <p:cNvGrpSpPr>
              <a:grpSpLocks noChangeAspect="1"/>
            </p:cNvGrpSpPr>
            <p:nvPr/>
          </p:nvGrpSpPr>
          <p:grpSpPr>
            <a:xfrm>
              <a:off x="3930062" y="1702128"/>
              <a:ext cx="246474" cy="234000"/>
              <a:chOff x="8067290" y="1671471"/>
              <a:chExt cx="274320" cy="260436"/>
            </a:xfrm>
          </p:grpSpPr>
          <p:sp>
            <p:nvSpPr>
              <p:cNvPr id="57" name="Oval 56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58" name="Oval 57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51" name="Group 50"/>
            <p:cNvGrpSpPr>
              <a:grpSpLocks noChangeAspect="1"/>
            </p:cNvGrpSpPr>
            <p:nvPr/>
          </p:nvGrpSpPr>
          <p:grpSpPr>
            <a:xfrm>
              <a:off x="3930062" y="1211908"/>
              <a:ext cx="246474" cy="234000"/>
              <a:chOff x="8067290" y="1671471"/>
              <a:chExt cx="274320" cy="260436"/>
            </a:xfrm>
          </p:grpSpPr>
          <p:sp>
            <p:nvSpPr>
              <p:cNvPr id="55" name="Oval 54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56" name="Oval 55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52" name="Flowchart: Summing Junction 51"/>
            <p:cNvSpPr>
              <a:spLocks noChangeAspect="1"/>
            </p:cNvSpPr>
            <p:nvPr/>
          </p:nvSpPr>
          <p:spPr>
            <a:xfrm flipV="1">
              <a:off x="2312733" y="1192908"/>
              <a:ext cx="234000" cy="2340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3" name="Flowchart: Summing Junction 52"/>
            <p:cNvSpPr>
              <a:spLocks noChangeAspect="1"/>
            </p:cNvSpPr>
            <p:nvPr/>
          </p:nvSpPr>
          <p:spPr>
            <a:xfrm flipV="1">
              <a:off x="2312733" y="1698267"/>
              <a:ext cx="234000" cy="2340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4" name="Flowchart: Summing Junction 53"/>
            <p:cNvSpPr>
              <a:spLocks noChangeAspect="1"/>
            </p:cNvSpPr>
            <p:nvPr/>
          </p:nvSpPr>
          <p:spPr>
            <a:xfrm flipV="1">
              <a:off x="2312733" y="1445587"/>
              <a:ext cx="234000" cy="2340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61" name="Group 60"/>
          <p:cNvGrpSpPr/>
          <p:nvPr/>
        </p:nvGrpSpPr>
        <p:grpSpPr>
          <a:xfrm flipH="1">
            <a:off x="2428393" y="5307639"/>
            <a:ext cx="1885067" cy="772047"/>
            <a:chOff x="2306637" y="4874892"/>
            <a:chExt cx="1885067" cy="772047"/>
          </a:xfrm>
        </p:grpSpPr>
        <p:grpSp>
          <p:nvGrpSpPr>
            <p:cNvPr id="62" name="Group 61"/>
            <p:cNvGrpSpPr>
              <a:grpSpLocks noChangeAspect="1"/>
            </p:cNvGrpSpPr>
            <p:nvPr/>
          </p:nvGrpSpPr>
          <p:grpSpPr>
            <a:xfrm>
              <a:off x="3930062" y="5139002"/>
              <a:ext cx="261642" cy="248400"/>
              <a:chOff x="8067290" y="1671471"/>
              <a:chExt cx="274320" cy="260436"/>
            </a:xfrm>
          </p:grpSpPr>
          <p:sp>
            <p:nvSpPr>
              <p:cNvPr id="72" name="Oval 71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73" name="Oval 72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63" name="Group 62"/>
            <p:cNvGrpSpPr>
              <a:grpSpLocks noChangeAspect="1"/>
            </p:cNvGrpSpPr>
            <p:nvPr/>
          </p:nvGrpSpPr>
          <p:grpSpPr>
            <a:xfrm>
              <a:off x="3930062" y="5390208"/>
              <a:ext cx="261642" cy="248400"/>
              <a:chOff x="8067290" y="1671471"/>
              <a:chExt cx="274320" cy="260436"/>
            </a:xfrm>
          </p:grpSpPr>
          <p:sp>
            <p:nvSpPr>
              <p:cNvPr id="70" name="Oval 69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71" name="Oval 70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64" name="Group 63"/>
            <p:cNvGrpSpPr>
              <a:grpSpLocks noChangeAspect="1"/>
            </p:cNvGrpSpPr>
            <p:nvPr/>
          </p:nvGrpSpPr>
          <p:grpSpPr>
            <a:xfrm>
              <a:off x="3930062" y="4881700"/>
              <a:ext cx="261642" cy="248400"/>
              <a:chOff x="8067290" y="1671471"/>
              <a:chExt cx="274320" cy="260436"/>
            </a:xfrm>
          </p:grpSpPr>
          <p:sp>
            <p:nvSpPr>
              <p:cNvPr id="68" name="Oval 67"/>
              <p:cNvSpPr/>
              <p:nvPr/>
            </p:nvSpPr>
            <p:spPr>
              <a:xfrm flipV="1">
                <a:off x="8067290" y="1671471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69" name="Oval 68"/>
              <p:cNvSpPr/>
              <p:nvPr/>
            </p:nvSpPr>
            <p:spPr>
              <a:xfrm flipV="1">
                <a:off x="8173244" y="1772062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65" name="Flowchart: Summing Junction 64"/>
            <p:cNvSpPr>
              <a:spLocks noChangeAspect="1"/>
            </p:cNvSpPr>
            <p:nvPr/>
          </p:nvSpPr>
          <p:spPr>
            <a:xfrm flipV="1">
              <a:off x="2306637" y="4874892"/>
              <a:ext cx="248400" cy="2484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6" name="Flowchart: Summing Junction 65"/>
            <p:cNvSpPr>
              <a:spLocks noChangeAspect="1"/>
            </p:cNvSpPr>
            <p:nvPr/>
          </p:nvSpPr>
          <p:spPr>
            <a:xfrm flipV="1">
              <a:off x="2306637" y="5398539"/>
              <a:ext cx="248400" cy="2484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7" name="Flowchart: Summing Junction 66"/>
            <p:cNvSpPr>
              <a:spLocks noChangeAspect="1"/>
            </p:cNvSpPr>
            <p:nvPr/>
          </p:nvSpPr>
          <p:spPr>
            <a:xfrm flipV="1">
              <a:off x="2306637" y="5139764"/>
              <a:ext cx="248400" cy="248400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2" name="Group 1"/>
          <p:cNvGrpSpPr/>
          <p:nvPr/>
        </p:nvGrpSpPr>
        <p:grpSpPr>
          <a:xfrm rot="-9000000">
            <a:off x="2325958" y="2764171"/>
            <a:ext cx="2144245" cy="2144245"/>
            <a:chOff x="3495283" y="2594239"/>
            <a:chExt cx="2144245" cy="2144245"/>
          </a:xfrm>
        </p:grpSpPr>
        <p:grpSp>
          <p:nvGrpSpPr>
            <p:cNvPr id="82" name="Group 81"/>
            <p:cNvGrpSpPr/>
            <p:nvPr/>
          </p:nvGrpSpPr>
          <p:grpSpPr>
            <a:xfrm rot="-1800000" flipV="1">
              <a:off x="4430246" y="2594239"/>
              <a:ext cx="274320" cy="2144245"/>
              <a:chOff x="5504466" y="2439384"/>
              <a:chExt cx="274320" cy="2144245"/>
            </a:xfrm>
          </p:grpSpPr>
          <p:cxnSp>
            <p:nvCxnSpPr>
              <p:cNvPr id="83" name="Straight Connector 82"/>
              <p:cNvCxnSpPr>
                <a:stCxn id="86" idx="4"/>
                <a:endCxn id="84" idx="0"/>
              </p:cNvCxnSpPr>
              <p:nvPr/>
            </p:nvCxnSpPr>
            <p:spPr>
              <a:xfrm flipH="1">
                <a:off x="5641626" y="2686141"/>
                <a:ext cx="1" cy="1637052"/>
              </a:xfrm>
              <a:prstGeom prst="line">
                <a:avLst/>
              </a:prstGeom>
              <a:ln w="44450">
                <a:solidFill>
                  <a:schemeClr val="tx1"/>
                </a:solidFill>
                <a:miter lim="800000"/>
                <a:headEnd type="none" w="lg" len="lg"/>
                <a:tail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4" name="Oval 83"/>
              <p:cNvSpPr/>
              <p:nvPr/>
            </p:nvSpPr>
            <p:spPr>
              <a:xfrm>
                <a:off x="5504466" y="4323193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85" name="Oval 84"/>
              <p:cNvSpPr/>
              <p:nvPr/>
            </p:nvSpPr>
            <p:spPr>
              <a:xfrm>
                <a:off x="5610420" y="4423784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86" name="Flowchart: Summing Junction 85"/>
              <p:cNvSpPr/>
              <p:nvPr/>
            </p:nvSpPr>
            <p:spPr>
              <a:xfrm>
                <a:off x="5518248" y="2439384"/>
                <a:ext cx="246757" cy="246757"/>
              </a:xfrm>
              <a:prstGeom prst="flowChartSummingJunction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grpSp>
          <p:nvGrpSpPr>
            <p:cNvPr id="87" name="Group 86"/>
            <p:cNvGrpSpPr/>
            <p:nvPr/>
          </p:nvGrpSpPr>
          <p:grpSpPr>
            <a:xfrm rot="1800000" flipV="1">
              <a:off x="4430246" y="2594239"/>
              <a:ext cx="274320" cy="2144245"/>
              <a:chOff x="5504466" y="2439384"/>
              <a:chExt cx="274320" cy="2144245"/>
            </a:xfrm>
          </p:grpSpPr>
          <p:cxnSp>
            <p:nvCxnSpPr>
              <p:cNvPr id="88" name="Straight Connector 87"/>
              <p:cNvCxnSpPr>
                <a:stCxn id="91" idx="4"/>
                <a:endCxn id="89" idx="0"/>
              </p:cNvCxnSpPr>
              <p:nvPr/>
            </p:nvCxnSpPr>
            <p:spPr>
              <a:xfrm flipH="1">
                <a:off x="5641626" y="2686141"/>
                <a:ext cx="1" cy="1637052"/>
              </a:xfrm>
              <a:prstGeom prst="line">
                <a:avLst/>
              </a:prstGeom>
              <a:ln w="44450">
                <a:solidFill>
                  <a:schemeClr val="tx1"/>
                </a:solidFill>
                <a:miter lim="800000"/>
                <a:headEnd type="none" w="lg" len="lg"/>
                <a:tail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9" name="Oval 88"/>
              <p:cNvSpPr/>
              <p:nvPr/>
            </p:nvSpPr>
            <p:spPr>
              <a:xfrm>
                <a:off x="5504466" y="4323193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90" name="Oval 89"/>
              <p:cNvSpPr/>
              <p:nvPr/>
            </p:nvSpPr>
            <p:spPr>
              <a:xfrm>
                <a:off x="5610420" y="4423784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91" name="Flowchart: Summing Junction 90"/>
              <p:cNvSpPr/>
              <p:nvPr/>
            </p:nvSpPr>
            <p:spPr>
              <a:xfrm>
                <a:off x="5518248" y="2439384"/>
                <a:ext cx="246757" cy="246757"/>
              </a:xfrm>
              <a:prstGeom prst="flowChartSummingJunction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grpSp>
          <p:nvGrpSpPr>
            <p:cNvPr id="92" name="Group 91"/>
            <p:cNvGrpSpPr/>
            <p:nvPr/>
          </p:nvGrpSpPr>
          <p:grpSpPr>
            <a:xfrm rot="16200000" flipV="1">
              <a:off x="4430246" y="2594239"/>
              <a:ext cx="274320" cy="2144245"/>
              <a:chOff x="5504466" y="2439384"/>
              <a:chExt cx="274320" cy="2144245"/>
            </a:xfrm>
          </p:grpSpPr>
          <p:cxnSp>
            <p:nvCxnSpPr>
              <p:cNvPr id="93" name="Straight Connector 92"/>
              <p:cNvCxnSpPr>
                <a:stCxn id="96" idx="4"/>
                <a:endCxn id="94" idx="0"/>
              </p:cNvCxnSpPr>
              <p:nvPr/>
            </p:nvCxnSpPr>
            <p:spPr>
              <a:xfrm flipH="1">
                <a:off x="5641626" y="2686141"/>
                <a:ext cx="1" cy="1637052"/>
              </a:xfrm>
              <a:prstGeom prst="line">
                <a:avLst/>
              </a:prstGeom>
              <a:ln w="44450">
                <a:solidFill>
                  <a:schemeClr val="tx1"/>
                </a:solidFill>
                <a:miter lim="800000"/>
                <a:headEnd type="none" w="lg" len="lg"/>
                <a:tail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4" name="Oval 93"/>
              <p:cNvSpPr/>
              <p:nvPr/>
            </p:nvSpPr>
            <p:spPr>
              <a:xfrm>
                <a:off x="5504466" y="4323193"/>
                <a:ext cx="274320" cy="260436"/>
              </a:xfrm>
              <a:prstGeom prst="ellipse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95" name="Oval 94"/>
              <p:cNvSpPr/>
              <p:nvPr/>
            </p:nvSpPr>
            <p:spPr>
              <a:xfrm>
                <a:off x="5610420" y="4423784"/>
                <a:ext cx="62413" cy="59254"/>
              </a:xfrm>
              <a:prstGeom prst="ellipse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96" name="Flowchart: Summing Junction 95"/>
              <p:cNvSpPr/>
              <p:nvPr/>
            </p:nvSpPr>
            <p:spPr>
              <a:xfrm>
                <a:off x="5518248" y="2439384"/>
                <a:ext cx="246757" cy="246757"/>
              </a:xfrm>
              <a:prstGeom prst="flowChartSummingJunction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</p:grpSp>
      <p:sp>
        <p:nvSpPr>
          <p:cNvPr id="30" name="Rectangle 29"/>
          <p:cNvSpPr/>
          <p:nvPr/>
        </p:nvSpPr>
        <p:spPr>
          <a:xfrm>
            <a:off x="3358835" y="3334008"/>
            <a:ext cx="90000" cy="9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1" name="Rectangle 30"/>
          <p:cNvSpPr/>
          <p:nvPr/>
        </p:nvSpPr>
        <p:spPr>
          <a:xfrm>
            <a:off x="3358835" y="4244120"/>
            <a:ext cx="90000" cy="9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75" name="Straight Arrow Connector 74"/>
          <p:cNvCxnSpPr/>
          <p:nvPr/>
        </p:nvCxnSpPr>
        <p:spPr>
          <a:xfrm rot="-5400000" flipV="1">
            <a:off x="3388244" y="2806874"/>
            <a:ext cx="0" cy="2052000"/>
          </a:xfrm>
          <a:prstGeom prst="straightConnector1">
            <a:avLst/>
          </a:prstGeom>
          <a:ln w="88900">
            <a:gradFill>
              <a:gsLst>
                <a:gs pos="70000">
                  <a:schemeClr val="bg1">
                    <a:lumMod val="85000"/>
                  </a:schemeClr>
                </a:gs>
                <a:gs pos="75000">
                  <a:srgbClr val="FF0000"/>
                </a:gs>
                <a:gs pos="30000">
                  <a:schemeClr val="bg1">
                    <a:lumMod val="85000"/>
                  </a:schemeClr>
                </a:gs>
                <a:gs pos="25000">
                  <a:schemeClr val="accent1">
                    <a:lumMod val="75000"/>
                  </a:schemeClr>
                </a:gs>
                <a:gs pos="0">
                  <a:schemeClr val="accent1">
                    <a:lumMod val="75000"/>
                  </a:schemeClr>
                </a:gs>
                <a:gs pos="100000">
                  <a:srgbClr val="FF0000"/>
                </a:gs>
              </a:gsLst>
              <a:lin ang="5400000" scaled="1"/>
            </a:gradFill>
            <a:headEnd type="triangl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Rectangle 75"/>
          <p:cNvSpPr/>
          <p:nvPr/>
        </p:nvSpPr>
        <p:spPr>
          <a:xfrm>
            <a:off x="2713590" y="5078611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77" name="Rectangle 76"/>
          <p:cNvSpPr/>
          <p:nvPr/>
        </p:nvSpPr>
        <p:spPr>
          <a:xfrm>
            <a:off x="2720296" y="1001561"/>
            <a:ext cx="1326584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44" name="Oval 43"/>
          <p:cNvSpPr>
            <a:spLocks noChangeAspect="1"/>
          </p:cNvSpPr>
          <p:nvPr/>
        </p:nvSpPr>
        <p:spPr>
          <a:xfrm>
            <a:off x="2980988" y="3417284"/>
            <a:ext cx="831180" cy="83118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3" name="Oval 32"/>
          <p:cNvSpPr>
            <a:spLocks noChangeAspect="1"/>
          </p:cNvSpPr>
          <p:nvPr/>
        </p:nvSpPr>
        <p:spPr>
          <a:xfrm>
            <a:off x="3090076" y="3526372"/>
            <a:ext cx="613004" cy="613004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8" name="Arc 77"/>
          <p:cNvSpPr>
            <a:spLocks noChangeAspect="1"/>
          </p:cNvSpPr>
          <p:nvPr/>
        </p:nvSpPr>
        <p:spPr>
          <a:xfrm rot="10800000">
            <a:off x="1831162" y="2412938"/>
            <a:ext cx="2880000" cy="2880000"/>
          </a:xfrm>
          <a:prstGeom prst="arc">
            <a:avLst>
              <a:gd name="adj1" fmla="val 9639379"/>
              <a:gd name="adj2" fmla="val 12037490"/>
            </a:avLst>
          </a:prstGeom>
          <a:ln w="22225">
            <a:solidFill>
              <a:schemeClr val="tx1"/>
            </a:solidFill>
            <a:headEnd type="none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79" name="Chart 78"/>
          <p:cNvGraphicFramePr/>
          <p:nvPr/>
        </p:nvGraphicFramePr>
        <p:xfrm>
          <a:off x="6580077" y="4606500"/>
          <a:ext cx="2424442" cy="21950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0" name="TextBox 79"/>
          <p:cNvSpPr txBox="1"/>
          <p:nvPr/>
        </p:nvSpPr>
        <p:spPr>
          <a:xfrm>
            <a:off x="5371889" y="219445"/>
            <a:ext cx="3706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/>
              <a:t>Moteur à excitation série, alimenté en sinus</a:t>
            </a:r>
          </a:p>
        </p:txBody>
      </p:sp>
      <p:grpSp>
        <p:nvGrpSpPr>
          <p:cNvPr id="81" name="Group 80"/>
          <p:cNvGrpSpPr/>
          <p:nvPr/>
        </p:nvGrpSpPr>
        <p:grpSpPr>
          <a:xfrm>
            <a:off x="7204822" y="1033080"/>
            <a:ext cx="914506" cy="1192138"/>
            <a:chOff x="2712557" y="4043769"/>
            <a:chExt cx="914506" cy="1192138"/>
          </a:xfrm>
        </p:grpSpPr>
        <p:sp>
          <p:nvSpPr>
            <p:cNvPr id="97" name="TextBox 96"/>
            <p:cNvSpPr txBox="1"/>
            <p:nvPr/>
          </p:nvSpPr>
          <p:spPr>
            <a:xfrm>
              <a:off x="2712557" y="4522922"/>
              <a:ext cx="27122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+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cxnSp>
          <p:nvCxnSpPr>
            <p:cNvPr id="98" name="Straight Connector 97"/>
            <p:cNvCxnSpPr/>
            <p:nvPr/>
          </p:nvCxnSpPr>
          <p:spPr>
            <a:xfrm>
              <a:off x="2723565" y="4799921"/>
              <a:ext cx="831576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TextBox 98"/>
            <p:cNvSpPr txBox="1"/>
            <p:nvPr/>
          </p:nvSpPr>
          <p:spPr>
            <a:xfrm>
              <a:off x="3357482" y="4524320"/>
              <a:ext cx="2359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-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grpSp>
          <p:nvGrpSpPr>
            <p:cNvPr id="100" name="Group 99"/>
            <p:cNvGrpSpPr/>
            <p:nvPr/>
          </p:nvGrpSpPr>
          <p:grpSpPr>
            <a:xfrm>
              <a:off x="2888419" y="4583897"/>
              <a:ext cx="571503" cy="432048"/>
              <a:chOff x="5769035" y="1988840"/>
              <a:chExt cx="571503" cy="432048"/>
            </a:xfrm>
          </p:grpSpPr>
          <p:sp>
            <p:nvSpPr>
              <p:cNvPr id="108" name="Rectangle 107"/>
              <p:cNvSpPr/>
              <p:nvPr/>
            </p:nvSpPr>
            <p:spPr>
              <a:xfrm>
                <a:off x="5769035" y="2150864"/>
                <a:ext cx="571503" cy="1080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109" name="Oval 108"/>
              <p:cNvSpPr/>
              <p:nvPr/>
            </p:nvSpPr>
            <p:spPr>
              <a:xfrm>
                <a:off x="5838762" y="1988840"/>
                <a:ext cx="432048" cy="43204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 u="sng">
                  <a:solidFill>
                    <a:schemeClr val="tx1"/>
                  </a:solidFill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</p:grpSp>
        <p:sp>
          <p:nvSpPr>
            <p:cNvPr id="101" name="Rectangle 100"/>
            <p:cNvSpPr/>
            <p:nvPr/>
          </p:nvSpPr>
          <p:spPr>
            <a:xfrm rot="16200000">
              <a:off x="2964918" y="4182199"/>
              <a:ext cx="400412" cy="12355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02" name="Straight Connector 101"/>
            <p:cNvCxnSpPr/>
            <p:nvPr/>
          </p:nvCxnSpPr>
          <p:spPr>
            <a:xfrm>
              <a:off x="3113724" y="4049133"/>
              <a:ext cx="441417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3111163" y="4439890"/>
              <a:ext cx="515900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2728610" y="4799946"/>
              <a:ext cx="0" cy="432000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3622170" y="4435930"/>
              <a:ext cx="0" cy="799977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Arc 105"/>
            <p:cNvSpPr/>
            <p:nvPr/>
          </p:nvSpPr>
          <p:spPr>
            <a:xfrm rot="2700000" flipH="1">
              <a:off x="2996733" y="4653341"/>
              <a:ext cx="360040" cy="360040"/>
            </a:xfrm>
            <a:prstGeom prst="arc">
              <a:avLst/>
            </a:prstGeom>
            <a:ln w="12700">
              <a:solidFill>
                <a:schemeClr val="tx1"/>
              </a:solidFill>
              <a:headEnd type="triangle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07" name="Straight Connector 106"/>
            <p:cNvCxnSpPr/>
            <p:nvPr/>
          </p:nvCxnSpPr>
          <p:spPr>
            <a:xfrm>
              <a:off x="3556442" y="4045165"/>
              <a:ext cx="0" cy="75711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65978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Moteur universel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5171" y="1701903"/>
            <a:ext cx="5170178" cy="3950970"/>
          </a:xfrm>
          <a:prstGeom prst="rect">
            <a:avLst/>
          </a:prstGeom>
        </p:spPr>
      </p:pic>
      <p:grpSp>
        <p:nvGrpSpPr>
          <p:cNvPr id="35" name="Group 34"/>
          <p:cNvGrpSpPr>
            <a:grpSpLocks noChangeAspect="1"/>
          </p:cNvGrpSpPr>
          <p:nvPr/>
        </p:nvGrpSpPr>
        <p:grpSpPr>
          <a:xfrm>
            <a:off x="1053122" y="2564354"/>
            <a:ext cx="1361920" cy="1792546"/>
            <a:chOff x="2723565" y="4043769"/>
            <a:chExt cx="905749" cy="1192138"/>
          </a:xfrm>
        </p:grpSpPr>
        <p:cxnSp>
          <p:nvCxnSpPr>
            <p:cNvPr id="37" name="Straight Connector 36"/>
            <p:cNvCxnSpPr/>
            <p:nvPr/>
          </p:nvCxnSpPr>
          <p:spPr>
            <a:xfrm>
              <a:off x="2723565" y="4799921"/>
              <a:ext cx="831576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8" name="Group 37"/>
            <p:cNvGrpSpPr/>
            <p:nvPr/>
          </p:nvGrpSpPr>
          <p:grpSpPr>
            <a:xfrm>
              <a:off x="2888419" y="4583897"/>
              <a:ext cx="571503" cy="432048"/>
              <a:chOff x="5769035" y="1988840"/>
              <a:chExt cx="571503" cy="432048"/>
            </a:xfrm>
          </p:grpSpPr>
          <p:sp>
            <p:nvSpPr>
              <p:cNvPr id="45" name="Rectangle 44"/>
              <p:cNvSpPr/>
              <p:nvPr/>
            </p:nvSpPr>
            <p:spPr>
              <a:xfrm>
                <a:off x="5769035" y="2150864"/>
                <a:ext cx="571503" cy="1080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46" name="Oval 45"/>
              <p:cNvSpPr/>
              <p:nvPr/>
            </p:nvSpPr>
            <p:spPr>
              <a:xfrm>
                <a:off x="5838762" y="1988840"/>
                <a:ext cx="432048" cy="43204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 u="sng">
                  <a:solidFill>
                    <a:schemeClr val="tx1"/>
                  </a:solidFill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</p:grpSp>
        <p:sp>
          <p:nvSpPr>
            <p:cNvPr id="39" name="Rectangle 38"/>
            <p:cNvSpPr/>
            <p:nvPr/>
          </p:nvSpPr>
          <p:spPr>
            <a:xfrm rot="16200000">
              <a:off x="2973010" y="4182199"/>
              <a:ext cx="400412" cy="12355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40" name="Straight Connector 39"/>
            <p:cNvCxnSpPr/>
            <p:nvPr/>
          </p:nvCxnSpPr>
          <p:spPr>
            <a:xfrm>
              <a:off x="3113724" y="4049133"/>
              <a:ext cx="441417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3111163" y="4439890"/>
              <a:ext cx="515900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2728610" y="4799946"/>
              <a:ext cx="0" cy="432000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3629314" y="4435930"/>
              <a:ext cx="0" cy="799977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3555494" y="4045165"/>
              <a:ext cx="0" cy="75711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92120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8375650" cy="4752976"/>
          </a:xfrm>
        </p:spPr>
        <p:txBody>
          <a:bodyPr>
            <a:normAutofit fontScale="92500" lnSpcReduction="10000"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Equations de tension, tension induite de mouvement et schéma équivalent</a:t>
            </a:r>
          </a:p>
          <a:p>
            <a:r>
              <a:rPr lang="fr-CH"/>
              <a:t>Bilan de puissance, couple électromagnétique et modes de fonctionnement</a:t>
            </a:r>
          </a:p>
          <a:p>
            <a:r>
              <a:rPr lang="fr-CH"/>
              <a:t>Moteurs à courant continu</a:t>
            </a:r>
          </a:p>
          <a:p>
            <a:r>
              <a:rPr lang="fr-CH"/>
              <a:t>Démarrage des moteurs à courant continu</a:t>
            </a:r>
          </a:p>
          <a:p>
            <a:r>
              <a:rPr lang="fr-CH"/>
              <a:t>Machine à courant continu fonctionnant en génératrice</a:t>
            </a:r>
          </a:p>
          <a:p>
            <a:r>
              <a:rPr lang="fr-CH"/>
              <a:t>Moteur universel</a:t>
            </a:r>
          </a:p>
          <a:p>
            <a:r>
              <a:rPr lang="fr-CH">
                <a:solidFill>
                  <a:srgbClr val="FF0000"/>
                </a:solidFill>
              </a:rPr>
              <a:t>Machines à courant continu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2A1406-3EF4-4890-959B-C56BAE077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2642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Machines à courant continu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75997" y="1120727"/>
            <a:ext cx="3610412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fr-CH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Aimants permanents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CH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CH"/>
          </a:p>
          <a:p>
            <a:endParaRPr lang="fr-CH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Excitation séparée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CH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CH"/>
          </a:p>
          <a:p>
            <a:endParaRPr lang="fr-CH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Excitation shunt (parallèle)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CH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CH"/>
          </a:p>
          <a:p>
            <a:endParaRPr lang="fr-CH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Excitation série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CH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CH"/>
          </a:p>
          <a:p>
            <a:endParaRPr lang="fr-CH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Excitation compound</a:t>
            </a:r>
          </a:p>
          <a:p>
            <a:pPr defTabSz="271463"/>
            <a:r>
              <a:rPr lang="fr-CH"/>
              <a:t>	(hyper ou hypo)</a:t>
            </a:r>
          </a:p>
          <a:p>
            <a:pPr lvl="1"/>
            <a:endParaRPr lang="fr-CH"/>
          </a:p>
        </p:txBody>
      </p:sp>
      <p:grpSp>
        <p:nvGrpSpPr>
          <p:cNvPr id="114" name="Group 113"/>
          <p:cNvGrpSpPr/>
          <p:nvPr/>
        </p:nvGrpSpPr>
        <p:grpSpPr>
          <a:xfrm>
            <a:off x="3665465" y="4134620"/>
            <a:ext cx="914506" cy="1192138"/>
            <a:chOff x="2712557" y="4043769"/>
            <a:chExt cx="914506" cy="1192138"/>
          </a:xfrm>
        </p:grpSpPr>
        <p:sp>
          <p:nvSpPr>
            <p:cNvPr id="115" name="TextBox 114"/>
            <p:cNvSpPr txBox="1"/>
            <p:nvPr/>
          </p:nvSpPr>
          <p:spPr>
            <a:xfrm>
              <a:off x="2712557" y="4522922"/>
              <a:ext cx="27122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+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cxnSp>
          <p:nvCxnSpPr>
            <p:cNvPr id="116" name="Straight Connector 115"/>
            <p:cNvCxnSpPr/>
            <p:nvPr/>
          </p:nvCxnSpPr>
          <p:spPr>
            <a:xfrm>
              <a:off x="2723565" y="4799921"/>
              <a:ext cx="831576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" name="TextBox 116"/>
            <p:cNvSpPr txBox="1"/>
            <p:nvPr/>
          </p:nvSpPr>
          <p:spPr>
            <a:xfrm>
              <a:off x="3357482" y="4524320"/>
              <a:ext cx="2359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-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grpSp>
          <p:nvGrpSpPr>
            <p:cNvPr id="118" name="Group 117"/>
            <p:cNvGrpSpPr/>
            <p:nvPr/>
          </p:nvGrpSpPr>
          <p:grpSpPr>
            <a:xfrm>
              <a:off x="2888419" y="4583897"/>
              <a:ext cx="571503" cy="432048"/>
              <a:chOff x="5769035" y="1988840"/>
              <a:chExt cx="571503" cy="432048"/>
            </a:xfrm>
          </p:grpSpPr>
          <p:sp>
            <p:nvSpPr>
              <p:cNvPr id="126" name="Rectangle 125"/>
              <p:cNvSpPr/>
              <p:nvPr/>
            </p:nvSpPr>
            <p:spPr>
              <a:xfrm>
                <a:off x="5769035" y="2150864"/>
                <a:ext cx="571503" cy="1080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127" name="Oval 126"/>
              <p:cNvSpPr/>
              <p:nvPr/>
            </p:nvSpPr>
            <p:spPr>
              <a:xfrm>
                <a:off x="5838762" y="1988840"/>
                <a:ext cx="432048" cy="43204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 u="sng">
                  <a:solidFill>
                    <a:schemeClr val="tx1"/>
                  </a:solidFill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</p:grpSp>
        <p:sp>
          <p:nvSpPr>
            <p:cNvPr id="119" name="Rectangle 118"/>
            <p:cNvSpPr/>
            <p:nvPr/>
          </p:nvSpPr>
          <p:spPr>
            <a:xfrm rot="16200000">
              <a:off x="2964918" y="4182199"/>
              <a:ext cx="400412" cy="12355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20" name="Straight Connector 119"/>
            <p:cNvCxnSpPr/>
            <p:nvPr/>
          </p:nvCxnSpPr>
          <p:spPr>
            <a:xfrm>
              <a:off x="3113724" y="4049133"/>
              <a:ext cx="441417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>
              <a:off x="3111163" y="4439890"/>
              <a:ext cx="515900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/>
            <p:cNvCxnSpPr/>
            <p:nvPr/>
          </p:nvCxnSpPr>
          <p:spPr>
            <a:xfrm>
              <a:off x="2728610" y="4799946"/>
              <a:ext cx="0" cy="432000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>
              <a:off x="3622170" y="4435930"/>
              <a:ext cx="0" cy="799977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" name="Arc 123"/>
            <p:cNvSpPr/>
            <p:nvPr/>
          </p:nvSpPr>
          <p:spPr>
            <a:xfrm rot="2700000" flipH="1">
              <a:off x="2996733" y="4653341"/>
              <a:ext cx="360040" cy="360040"/>
            </a:xfrm>
            <a:prstGeom prst="arc">
              <a:avLst/>
            </a:prstGeom>
            <a:ln w="12700">
              <a:solidFill>
                <a:schemeClr val="tx1"/>
              </a:solidFill>
              <a:headEnd type="triangle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25" name="Straight Connector 124"/>
            <p:cNvCxnSpPr/>
            <p:nvPr/>
          </p:nvCxnSpPr>
          <p:spPr>
            <a:xfrm>
              <a:off x="3556442" y="4045165"/>
              <a:ext cx="0" cy="75711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8" name="Group 127"/>
          <p:cNvGrpSpPr/>
          <p:nvPr/>
        </p:nvGrpSpPr>
        <p:grpSpPr>
          <a:xfrm>
            <a:off x="4748141" y="3082459"/>
            <a:ext cx="919703" cy="1199692"/>
            <a:chOff x="5361320" y="1651583"/>
            <a:chExt cx="919703" cy="1199692"/>
          </a:xfrm>
        </p:grpSpPr>
        <p:cxnSp>
          <p:nvCxnSpPr>
            <p:cNvPr id="129" name="Straight Connector 128"/>
            <p:cNvCxnSpPr/>
            <p:nvPr/>
          </p:nvCxnSpPr>
          <p:spPr>
            <a:xfrm>
              <a:off x="5379283" y="2406928"/>
              <a:ext cx="900000" cy="0"/>
            </a:xfrm>
            <a:prstGeom prst="line">
              <a:avLst/>
            </a:prstGeom>
            <a:ln w="12700">
              <a:solidFill>
                <a:schemeClr val="tx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" name="TextBox 129"/>
            <p:cNvSpPr txBox="1"/>
            <p:nvPr/>
          </p:nvSpPr>
          <p:spPr>
            <a:xfrm>
              <a:off x="6015223" y="2131327"/>
              <a:ext cx="2359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-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grpSp>
          <p:nvGrpSpPr>
            <p:cNvPr id="131" name="Group 130"/>
            <p:cNvGrpSpPr/>
            <p:nvPr/>
          </p:nvGrpSpPr>
          <p:grpSpPr>
            <a:xfrm>
              <a:off x="5543532" y="2190904"/>
              <a:ext cx="571503" cy="432048"/>
              <a:chOff x="5769035" y="1988840"/>
              <a:chExt cx="571503" cy="432048"/>
            </a:xfrm>
          </p:grpSpPr>
          <p:sp>
            <p:nvSpPr>
              <p:cNvPr id="139" name="Rectangle 138"/>
              <p:cNvSpPr/>
              <p:nvPr/>
            </p:nvSpPr>
            <p:spPr>
              <a:xfrm>
                <a:off x="5769035" y="2150864"/>
                <a:ext cx="571503" cy="1080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140" name="Oval 139"/>
              <p:cNvSpPr/>
              <p:nvPr/>
            </p:nvSpPr>
            <p:spPr>
              <a:xfrm>
                <a:off x="5838762" y="1988840"/>
                <a:ext cx="432048" cy="43204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 u="sng">
                  <a:solidFill>
                    <a:schemeClr val="tx1"/>
                  </a:solidFill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</p:grpSp>
        <p:sp>
          <p:nvSpPr>
            <p:cNvPr id="132" name="Rectangle 131"/>
            <p:cNvSpPr/>
            <p:nvPr/>
          </p:nvSpPr>
          <p:spPr>
            <a:xfrm rot="16200000">
              <a:off x="5637648" y="1793969"/>
              <a:ext cx="400412" cy="12355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33" name="Straight Connector 132"/>
            <p:cNvCxnSpPr/>
            <p:nvPr/>
          </p:nvCxnSpPr>
          <p:spPr>
            <a:xfrm>
              <a:off x="5776567" y="2050182"/>
              <a:ext cx="504456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flipH="1">
              <a:off x="5374791" y="1657758"/>
              <a:ext cx="516600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>
              <a:off x="5377373" y="1651583"/>
              <a:ext cx="0" cy="1199692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>
              <a:off x="6278871" y="2042053"/>
              <a:ext cx="0" cy="809222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TextBox 136"/>
            <p:cNvSpPr txBox="1"/>
            <p:nvPr/>
          </p:nvSpPr>
          <p:spPr>
            <a:xfrm>
              <a:off x="5361320" y="2129929"/>
              <a:ext cx="27122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+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38" name="Arc 137"/>
            <p:cNvSpPr/>
            <p:nvPr/>
          </p:nvSpPr>
          <p:spPr>
            <a:xfrm rot="18900000">
              <a:off x="5648671" y="2273048"/>
              <a:ext cx="360040" cy="360040"/>
            </a:xfrm>
            <a:prstGeom prst="arc">
              <a:avLst/>
            </a:prstGeom>
            <a:ln w="12700">
              <a:solidFill>
                <a:schemeClr val="tx1"/>
              </a:solidFill>
              <a:headEnd type="none"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62994" y="5466736"/>
            <a:ext cx="918116" cy="1270535"/>
            <a:chOff x="5526092" y="3856017"/>
            <a:chExt cx="918116" cy="1270535"/>
          </a:xfrm>
        </p:grpSpPr>
        <p:sp>
          <p:nvSpPr>
            <p:cNvPr id="142" name="TextBox 141"/>
            <p:cNvSpPr txBox="1"/>
            <p:nvPr/>
          </p:nvSpPr>
          <p:spPr>
            <a:xfrm>
              <a:off x="6173645" y="4418926"/>
              <a:ext cx="2359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-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cxnSp>
          <p:nvCxnSpPr>
            <p:cNvPr id="143" name="Straight Connector 142"/>
            <p:cNvCxnSpPr/>
            <p:nvPr/>
          </p:nvCxnSpPr>
          <p:spPr>
            <a:xfrm>
              <a:off x="5545256" y="4694527"/>
              <a:ext cx="824553" cy="1398"/>
            </a:xfrm>
            <a:prstGeom prst="line">
              <a:avLst/>
            </a:prstGeom>
            <a:ln w="12700">
              <a:solidFill>
                <a:schemeClr val="tx1"/>
              </a:solidFill>
              <a:headEnd type="oval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4" name="Group 143"/>
            <p:cNvGrpSpPr/>
            <p:nvPr/>
          </p:nvGrpSpPr>
          <p:grpSpPr>
            <a:xfrm>
              <a:off x="5701954" y="4478503"/>
              <a:ext cx="571503" cy="432048"/>
              <a:chOff x="5769035" y="1988840"/>
              <a:chExt cx="571503" cy="432048"/>
            </a:xfrm>
          </p:grpSpPr>
          <p:sp>
            <p:nvSpPr>
              <p:cNvPr id="156" name="Rectangle 155"/>
              <p:cNvSpPr/>
              <p:nvPr/>
            </p:nvSpPr>
            <p:spPr>
              <a:xfrm>
                <a:off x="5769035" y="2150864"/>
                <a:ext cx="571503" cy="1080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157" name="Oval 156"/>
              <p:cNvSpPr/>
              <p:nvPr/>
            </p:nvSpPr>
            <p:spPr>
              <a:xfrm>
                <a:off x="5838762" y="1988840"/>
                <a:ext cx="432048" cy="43204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 u="sng">
                  <a:solidFill>
                    <a:schemeClr val="tx1"/>
                  </a:solidFill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</p:grpSp>
        <p:sp>
          <p:nvSpPr>
            <p:cNvPr id="145" name="Rectangle 144"/>
            <p:cNvSpPr/>
            <p:nvPr/>
          </p:nvSpPr>
          <p:spPr>
            <a:xfrm rot="16200000">
              <a:off x="5889075" y="4182187"/>
              <a:ext cx="205200" cy="108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46" name="Straight Connector 145"/>
            <p:cNvCxnSpPr/>
            <p:nvPr/>
          </p:nvCxnSpPr>
          <p:spPr>
            <a:xfrm>
              <a:off x="5939752" y="4056055"/>
              <a:ext cx="504456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/>
            <p:cNvCxnSpPr/>
            <p:nvPr/>
          </p:nvCxnSpPr>
          <p:spPr>
            <a:xfrm flipH="1">
              <a:off x="5538302" y="3860102"/>
              <a:ext cx="506421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/>
            <p:cNvCxnSpPr/>
            <p:nvPr/>
          </p:nvCxnSpPr>
          <p:spPr>
            <a:xfrm>
              <a:off x="5542145" y="3856017"/>
              <a:ext cx="0" cy="1270535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/>
            <p:cNvCxnSpPr/>
            <p:nvPr/>
          </p:nvCxnSpPr>
          <p:spPr>
            <a:xfrm>
              <a:off x="6440468" y="4056055"/>
              <a:ext cx="0" cy="1070497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0" name="TextBox 149"/>
            <p:cNvSpPr txBox="1"/>
            <p:nvPr/>
          </p:nvSpPr>
          <p:spPr>
            <a:xfrm>
              <a:off x="5526092" y="4417528"/>
              <a:ext cx="27122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+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51" name="Arc 150"/>
            <p:cNvSpPr/>
            <p:nvPr/>
          </p:nvSpPr>
          <p:spPr>
            <a:xfrm rot="18900000">
              <a:off x="5808681" y="4560647"/>
              <a:ext cx="360040" cy="360040"/>
            </a:xfrm>
            <a:prstGeom prst="arc">
              <a:avLst/>
            </a:prstGeom>
            <a:ln w="12700">
              <a:solidFill>
                <a:schemeClr val="tx1"/>
              </a:solidFill>
              <a:headEnd type="none"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52" name="Straight Connector 151"/>
            <p:cNvCxnSpPr/>
            <p:nvPr/>
          </p:nvCxnSpPr>
          <p:spPr>
            <a:xfrm>
              <a:off x="5939944" y="4136841"/>
              <a:ext cx="430933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6366639" y="4133111"/>
              <a:ext cx="0" cy="568523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" name="Rectangle 153"/>
            <p:cNvSpPr/>
            <p:nvPr/>
          </p:nvSpPr>
          <p:spPr>
            <a:xfrm rot="16200000">
              <a:off x="5891344" y="3904618"/>
              <a:ext cx="205200" cy="108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55" name="Straight Connector 154"/>
            <p:cNvCxnSpPr/>
            <p:nvPr/>
          </p:nvCxnSpPr>
          <p:spPr>
            <a:xfrm>
              <a:off x="5940267" y="4334268"/>
              <a:ext cx="500119" cy="0"/>
            </a:xfrm>
            <a:prstGeom prst="line">
              <a:avLst/>
            </a:prstGeom>
            <a:ln w="12700">
              <a:solidFill>
                <a:schemeClr val="tx1"/>
              </a:solidFill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8" name="Group 157"/>
          <p:cNvGrpSpPr/>
          <p:nvPr/>
        </p:nvGrpSpPr>
        <p:grpSpPr>
          <a:xfrm>
            <a:off x="4066432" y="807188"/>
            <a:ext cx="911613" cy="1188177"/>
            <a:chOff x="2414036" y="1075286"/>
            <a:chExt cx="911613" cy="1188177"/>
          </a:xfrm>
        </p:grpSpPr>
        <p:cxnSp>
          <p:nvCxnSpPr>
            <p:cNvPr id="159" name="Straight Connector 158"/>
            <p:cNvCxnSpPr/>
            <p:nvPr/>
          </p:nvCxnSpPr>
          <p:spPr>
            <a:xfrm>
              <a:off x="2425649" y="1831438"/>
              <a:ext cx="900000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0" name="TextBox 159"/>
            <p:cNvSpPr txBox="1"/>
            <p:nvPr/>
          </p:nvSpPr>
          <p:spPr>
            <a:xfrm>
              <a:off x="3061589" y="1555837"/>
              <a:ext cx="2359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-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grpSp>
          <p:nvGrpSpPr>
            <p:cNvPr id="161" name="Group 160"/>
            <p:cNvGrpSpPr/>
            <p:nvPr/>
          </p:nvGrpSpPr>
          <p:grpSpPr>
            <a:xfrm>
              <a:off x="2589898" y="1615414"/>
              <a:ext cx="571503" cy="432048"/>
              <a:chOff x="5769035" y="1988840"/>
              <a:chExt cx="571503" cy="432048"/>
            </a:xfrm>
          </p:grpSpPr>
          <p:sp>
            <p:nvSpPr>
              <p:cNvPr id="168" name="Rectangle 167"/>
              <p:cNvSpPr/>
              <p:nvPr/>
            </p:nvSpPr>
            <p:spPr>
              <a:xfrm>
                <a:off x="5769035" y="2150864"/>
                <a:ext cx="571503" cy="1080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169" name="Oval 168"/>
              <p:cNvSpPr/>
              <p:nvPr/>
            </p:nvSpPr>
            <p:spPr>
              <a:xfrm>
                <a:off x="5838762" y="1988840"/>
                <a:ext cx="432048" cy="43204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 u="sng">
                  <a:solidFill>
                    <a:schemeClr val="tx1"/>
                  </a:solidFill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</p:grpSp>
        <p:sp>
          <p:nvSpPr>
            <p:cNvPr id="162" name="Rectangle 161"/>
            <p:cNvSpPr/>
            <p:nvPr/>
          </p:nvSpPr>
          <p:spPr>
            <a:xfrm rot="16200000">
              <a:off x="2687189" y="1213716"/>
              <a:ext cx="400412" cy="12355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63" name="Straight Connector 162"/>
            <p:cNvCxnSpPr/>
            <p:nvPr/>
          </p:nvCxnSpPr>
          <p:spPr>
            <a:xfrm>
              <a:off x="2430089" y="1831463"/>
              <a:ext cx="0" cy="432000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/>
            <p:cNvCxnSpPr/>
            <p:nvPr/>
          </p:nvCxnSpPr>
          <p:spPr>
            <a:xfrm>
              <a:off x="3323649" y="1831463"/>
              <a:ext cx="0" cy="432000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5" name="TextBox 164"/>
            <p:cNvSpPr txBox="1"/>
            <p:nvPr/>
          </p:nvSpPr>
          <p:spPr>
            <a:xfrm>
              <a:off x="2414036" y="1554439"/>
              <a:ext cx="27122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+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66" name="Arc 165"/>
            <p:cNvSpPr/>
            <p:nvPr/>
          </p:nvSpPr>
          <p:spPr>
            <a:xfrm rot="18900000">
              <a:off x="2695037" y="1697558"/>
              <a:ext cx="360040" cy="360040"/>
            </a:xfrm>
            <a:prstGeom prst="arc">
              <a:avLst/>
            </a:prstGeom>
            <a:ln w="12700">
              <a:solidFill>
                <a:schemeClr val="tx1"/>
              </a:solidFill>
              <a:headEnd type="none"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sp>
          <p:nvSpPr>
            <p:cNvPr id="167" name="Rectangle 166"/>
            <p:cNvSpPr/>
            <p:nvPr/>
          </p:nvSpPr>
          <p:spPr>
            <a:xfrm rot="16200000">
              <a:off x="2785861" y="1122811"/>
              <a:ext cx="207337" cy="12355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</p:grpSp>
      <p:grpSp>
        <p:nvGrpSpPr>
          <p:cNvPr id="170" name="Group 169"/>
          <p:cNvGrpSpPr/>
          <p:nvPr/>
        </p:nvGrpSpPr>
        <p:grpSpPr>
          <a:xfrm>
            <a:off x="3623184" y="2047248"/>
            <a:ext cx="1045227" cy="1343316"/>
            <a:chOff x="3111119" y="3168693"/>
            <a:chExt cx="1045227" cy="1343316"/>
          </a:xfrm>
        </p:grpSpPr>
        <p:cxnSp>
          <p:nvCxnSpPr>
            <p:cNvPr id="171" name="Straight Connector 170"/>
            <p:cNvCxnSpPr/>
            <p:nvPr/>
          </p:nvCxnSpPr>
          <p:spPr>
            <a:xfrm>
              <a:off x="3122732" y="4079984"/>
              <a:ext cx="900000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2" name="TextBox 171"/>
            <p:cNvSpPr txBox="1"/>
            <p:nvPr/>
          </p:nvSpPr>
          <p:spPr>
            <a:xfrm>
              <a:off x="3758672" y="3804383"/>
              <a:ext cx="2359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-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grpSp>
          <p:nvGrpSpPr>
            <p:cNvPr id="173" name="Group 172"/>
            <p:cNvGrpSpPr/>
            <p:nvPr/>
          </p:nvGrpSpPr>
          <p:grpSpPr>
            <a:xfrm>
              <a:off x="3286981" y="3863960"/>
              <a:ext cx="571503" cy="432048"/>
              <a:chOff x="5769035" y="1988840"/>
              <a:chExt cx="571503" cy="432048"/>
            </a:xfrm>
          </p:grpSpPr>
          <p:sp>
            <p:nvSpPr>
              <p:cNvPr id="183" name="Rectangle 182"/>
              <p:cNvSpPr/>
              <p:nvPr/>
            </p:nvSpPr>
            <p:spPr>
              <a:xfrm>
                <a:off x="5769035" y="2150864"/>
                <a:ext cx="571503" cy="1080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184" name="Oval 183"/>
              <p:cNvSpPr/>
              <p:nvPr/>
            </p:nvSpPr>
            <p:spPr>
              <a:xfrm>
                <a:off x="5838762" y="1988840"/>
                <a:ext cx="432048" cy="43204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 u="sng">
                  <a:solidFill>
                    <a:schemeClr val="tx1"/>
                  </a:solidFill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</p:grpSp>
        <p:sp>
          <p:nvSpPr>
            <p:cNvPr id="174" name="Rectangle 173"/>
            <p:cNvSpPr/>
            <p:nvPr/>
          </p:nvSpPr>
          <p:spPr>
            <a:xfrm rot="16200000">
              <a:off x="3384272" y="3462262"/>
              <a:ext cx="400412" cy="12355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75" name="Straight Connector 174"/>
            <p:cNvCxnSpPr/>
            <p:nvPr/>
          </p:nvCxnSpPr>
          <p:spPr>
            <a:xfrm>
              <a:off x="3524986" y="3322846"/>
              <a:ext cx="384872" cy="0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/>
            <p:cNvCxnSpPr/>
            <p:nvPr/>
          </p:nvCxnSpPr>
          <p:spPr>
            <a:xfrm>
              <a:off x="3525561" y="3716778"/>
              <a:ext cx="385200" cy="0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>
              <a:off x="3127172" y="4080009"/>
              <a:ext cx="0" cy="432000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>
              <a:off x="4020732" y="4080009"/>
              <a:ext cx="0" cy="432000"/>
            </a:xfrm>
            <a:prstGeom prst="line">
              <a:avLst/>
            </a:prstGeom>
            <a:ln w="12700">
              <a:solidFill>
                <a:schemeClr val="tx1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9" name="TextBox 178"/>
            <p:cNvSpPr txBox="1"/>
            <p:nvPr/>
          </p:nvSpPr>
          <p:spPr>
            <a:xfrm>
              <a:off x="3111119" y="3802985"/>
              <a:ext cx="27122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+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80" name="Arc 179"/>
            <p:cNvSpPr/>
            <p:nvPr/>
          </p:nvSpPr>
          <p:spPr>
            <a:xfrm rot="18900000">
              <a:off x="3392120" y="3946104"/>
              <a:ext cx="360040" cy="360040"/>
            </a:xfrm>
            <a:prstGeom prst="arc">
              <a:avLst/>
            </a:prstGeom>
            <a:ln w="12700">
              <a:solidFill>
                <a:schemeClr val="tx1"/>
              </a:solidFill>
              <a:headEnd type="none"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sp>
          <p:nvSpPr>
            <p:cNvPr id="181" name="TextBox 180"/>
            <p:cNvSpPr txBox="1"/>
            <p:nvPr/>
          </p:nvSpPr>
          <p:spPr>
            <a:xfrm>
              <a:off x="3885118" y="3168693"/>
              <a:ext cx="27122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+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82" name="TextBox 181"/>
            <p:cNvSpPr txBox="1"/>
            <p:nvPr/>
          </p:nvSpPr>
          <p:spPr>
            <a:xfrm>
              <a:off x="3899791" y="3570683"/>
              <a:ext cx="2359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sz="1200">
                  <a:ea typeface="Verdana" panose="020B0604030504040204" pitchFamily="34" charset="0"/>
                  <a:cs typeface="Verdana" panose="020B0604030504040204" pitchFamily="34" charset="0"/>
                </a:rPr>
                <a:t>-</a:t>
              </a:r>
              <a:endParaRPr lang="fr-CH" sz="1200" baseline="-25000"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75" name="TextBox 74"/>
          <p:cNvSpPr txBox="1"/>
          <p:nvPr/>
        </p:nvSpPr>
        <p:spPr>
          <a:xfrm>
            <a:off x="6105763" y="790521"/>
            <a:ext cx="297009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/>
              <a:t>Exemples :</a:t>
            </a:r>
          </a:p>
          <a:p>
            <a:endParaRPr lang="fr-CH"/>
          </a:p>
          <a:p>
            <a:pPr marL="177800" indent="-177800"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fr-CH"/>
              <a:t> Petites applications</a:t>
            </a:r>
          </a:p>
          <a:p>
            <a:pPr marL="177800" indent="-177800">
              <a:buFont typeface="Arial" panose="020B0604020202020204" pitchFamily="34" charset="0"/>
              <a:buChar char="•"/>
              <a:tabLst>
                <a:tab pos="177800" algn="l"/>
              </a:tabLst>
            </a:pPr>
            <a:endParaRPr lang="fr-CH"/>
          </a:p>
          <a:p>
            <a:pPr marL="177800" indent="-177800">
              <a:buFont typeface="Arial" panose="020B0604020202020204" pitchFamily="34" charset="0"/>
              <a:buChar char="•"/>
              <a:tabLst>
                <a:tab pos="177800" algn="l"/>
              </a:tabLst>
            </a:pPr>
            <a:endParaRPr lang="fr-CH"/>
          </a:p>
          <a:p>
            <a:pPr marL="177800" indent="-177800">
              <a:tabLst>
                <a:tab pos="177800" algn="l"/>
              </a:tabLst>
            </a:pPr>
            <a:endParaRPr lang="fr-CH"/>
          </a:p>
          <a:p>
            <a:pPr marL="177800" indent="-177800"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fr-CH"/>
              <a:t>Génératrice</a:t>
            </a:r>
          </a:p>
          <a:p>
            <a:pPr marL="177800" indent="-177800">
              <a:buFont typeface="Arial" panose="020B0604020202020204" pitchFamily="34" charset="0"/>
              <a:buChar char="•"/>
              <a:tabLst>
                <a:tab pos="177800" algn="l"/>
              </a:tabLst>
            </a:pPr>
            <a:endParaRPr lang="fr-CH"/>
          </a:p>
          <a:p>
            <a:pPr marL="177800" indent="-177800">
              <a:buFont typeface="Arial" panose="020B0604020202020204" pitchFamily="34" charset="0"/>
              <a:buChar char="•"/>
              <a:tabLst>
                <a:tab pos="177800" algn="l"/>
              </a:tabLst>
            </a:pPr>
            <a:endParaRPr lang="fr-CH"/>
          </a:p>
          <a:p>
            <a:pPr marL="177800" indent="-177800">
              <a:tabLst>
                <a:tab pos="177800" algn="l"/>
              </a:tabLst>
            </a:pPr>
            <a:endParaRPr lang="fr-CH"/>
          </a:p>
          <a:p>
            <a:pPr marL="177800" indent="-177800"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fr-CH"/>
              <a:t>Traction</a:t>
            </a:r>
          </a:p>
          <a:p>
            <a:pPr marL="177800" indent="-177800"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fr-CH"/>
              <a:t>Génératrice</a:t>
            </a:r>
          </a:p>
          <a:p>
            <a:pPr marL="177800" indent="-177800">
              <a:tabLst>
                <a:tab pos="177800" algn="l"/>
              </a:tabLst>
            </a:pPr>
            <a:r>
              <a:rPr lang="fr-CH"/>
              <a:t>	(mise en // possible)</a:t>
            </a:r>
          </a:p>
          <a:p>
            <a:pPr marL="177800" indent="-177800">
              <a:tabLst>
                <a:tab pos="177800" algn="l"/>
              </a:tabLst>
            </a:pPr>
            <a:endParaRPr lang="fr-CH"/>
          </a:p>
          <a:p>
            <a:pPr marL="177800" indent="-177800"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fr-CH"/>
              <a:t>Démarreur de voiture</a:t>
            </a:r>
          </a:p>
          <a:p>
            <a:pPr marL="177800" indent="-177800"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fr-CH"/>
              <a:t>Petit électroménager</a:t>
            </a:r>
          </a:p>
          <a:p>
            <a:pPr marL="177800" indent="-177800" defTabSz="627063">
              <a:tabLst>
                <a:tab pos="177800" algn="l"/>
              </a:tabLst>
            </a:pPr>
            <a:r>
              <a:rPr lang="fr-CH"/>
              <a:t>	(moteur universel)</a:t>
            </a:r>
          </a:p>
          <a:p>
            <a:pPr marL="177800" indent="-177800">
              <a:buFont typeface="Arial" panose="020B0604020202020204" pitchFamily="34" charset="0"/>
              <a:buChar char="•"/>
              <a:tabLst>
                <a:tab pos="177800" algn="l"/>
              </a:tabLst>
            </a:pPr>
            <a:endParaRPr lang="fr-CH"/>
          </a:p>
          <a:p>
            <a:pPr marL="177800" indent="-177800"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fr-CH"/>
              <a:t>Traction</a:t>
            </a:r>
          </a:p>
          <a:p>
            <a:pPr lvl="1"/>
            <a:endParaRPr lang="fr-C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699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5" grpId="0" uiExpand="1" build="p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6905</TotalTime>
  <Words>989</Words>
  <Application>Microsoft Office PowerPoint</Application>
  <PresentationFormat>On-screen Show (4:3)</PresentationFormat>
  <Paragraphs>361</Paragraphs>
  <Slides>45</Slides>
  <Notes>12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0" baseType="lpstr">
      <vt:lpstr>Arial</vt:lpstr>
      <vt:lpstr>Calibri</vt:lpstr>
      <vt:lpstr>Verdana</vt:lpstr>
      <vt:lpstr>Office Theme</vt:lpstr>
      <vt:lpstr>Equation</vt:lpstr>
      <vt:lpstr>Machines électriques</vt:lpstr>
      <vt:lpstr>Sommaire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Sommaire</vt:lpstr>
      <vt:lpstr>PowerPoint Presentation</vt:lpstr>
      <vt:lpstr>Sommaire</vt:lpstr>
      <vt:lpstr>PowerPoint Presentation</vt:lpstr>
      <vt:lpstr>PowerPoint Presentation</vt:lpstr>
      <vt:lpstr>PowerPoint Presentation</vt:lpstr>
      <vt:lpstr>Sommaire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Hodder André</dc:creator>
  <cp:lastModifiedBy>André Hodder</cp:lastModifiedBy>
  <cp:revision>274</cp:revision>
  <dcterms:created xsi:type="dcterms:W3CDTF">2015-07-31T09:03:02Z</dcterms:created>
  <dcterms:modified xsi:type="dcterms:W3CDTF">2024-11-01T06:52:37Z</dcterms:modified>
</cp:coreProperties>
</file>